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58" r:id="rId4"/>
    <p:sldId id="259" r:id="rId5"/>
    <p:sldId id="260" r:id="rId6"/>
    <p:sldId id="262" r:id="rId7"/>
    <p:sldId id="263" r:id="rId8"/>
    <p:sldId id="266" r:id="rId9"/>
    <p:sldId id="267" r:id="rId10"/>
    <p:sldId id="274" r:id="rId11"/>
    <p:sldId id="275" r:id="rId12"/>
    <p:sldId id="276" r:id="rId13"/>
    <p:sldId id="277" r:id="rId14"/>
    <p:sldId id="279" r:id="rId15"/>
    <p:sldId id="280" r:id="rId16"/>
    <p:sldId id="281" r:id="rId17"/>
    <p:sldId id="282" r:id="rId18"/>
    <p:sldId id="283" r:id="rId19"/>
    <p:sldId id="284" r:id="rId20"/>
    <p:sldId id="285" r:id="rId21"/>
    <p:sldId id="268" r:id="rId22"/>
    <p:sldId id="286" r:id="rId23"/>
    <p:sldId id="269" r:id="rId24"/>
    <p:sldId id="288" r:id="rId25"/>
    <p:sldId id="287" r:id="rId26"/>
    <p:sldId id="270" r:id="rId27"/>
    <p:sldId id="273"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0"/>
    <p:restoredTop sz="94648"/>
  </p:normalViewPr>
  <p:slideViewPr>
    <p:cSldViewPr>
      <p:cViewPr varScale="1">
        <p:scale>
          <a:sx n="117" d="100"/>
          <a:sy n="117" d="100"/>
        </p:scale>
        <p:origin x="1192" y="16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96319" y="802299"/>
            <a:ext cx="5618515" cy="2541431"/>
          </a:xfrm>
        </p:spPr>
        <p:txBody>
          <a:bodyPr bIns="0" anchor="b">
            <a:normAutofit/>
          </a:bodyPr>
          <a:lstStyle>
            <a:lvl1pPr algn="l">
              <a:defRPr sz="5400"/>
            </a:lvl1pPr>
          </a:lstStyle>
          <a:p>
            <a:r>
              <a:rPr lang="en-GB"/>
              <a:t>Click to edit Master title style</a:t>
            </a:r>
            <a:endParaRPr lang="en-US" dirty="0"/>
          </a:p>
        </p:txBody>
      </p:sp>
      <p:sp>
        <p:nvSpPr>
          <p:cNvPr id="3" name="Subtitle 2"/>
          <p:cNvSpPr>
            <a:spLocks noGrp="1"/>
          </p:cNvSpPr>
          <p:nvPr>
            <p:ph type="subTitle" idx="1"/>
          </p:nvPr>
        </p:nvSpPr>
        <p:spPr>
          <a:xfrm>
            <a:off x="2396319" y="3531205"/>
            <a:ext cx="5618515" cy="977621"/>
          </a:xfrm>
        </p:spPr>
        <p:txBody>
          <a:bodyPr tIns="91440" bIns="91440">
            <a:normAutofit/>
          </a:bodyPr>
          <a:lstStyle>
            <a:lvl1pPr marL="0" indent="0" algn="l">
              <a:buNone/>
              <a:defRPr sz="1600" b="0" cap="all"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564CF2E0-CCC4-4E1E-9902-C3C36AB3FDA4}" type="datetimeFigureOut">
              <a:rPr lang="en-US" smtClean="0"/>
              <a:pPr/>
              <a:t>11/14/22</a:t>
            </a:fld>
            <a:endParaRPr lang="en-US"/>
          </a:p>
        </p:txBody>
      </p:sp>
      <p:sp>
        <p:nvSpPr>
          <p:cNvPr id="5" name="Footer Placeholder 4"/>
          <p:cNvSpPr>
            <a:spLocks noGrp="1"/>
          </p:cNvSpPr>
          <p:nvPr>
            <p:ph type="ftr" sz="quarter" idx="11"/>
          </p:nvPr>
        </p:nvSpPr>
        <p:spPr>
          <a:xfrm>
            <a:off x="2396319" y="329308"/>
            <a:ext cx="3086292" cy="309201"/>
          </a:xfrm>
        </p:spPr>
        <p:txBody>
          <a:bodyPr/>
          <a:lstStyle/>
          <a:p>
            <a:endParaRPr kumimoji="0" lang="en-US"/>
          </a:p>
        </p:txBody>
      </p:sp>
      <p:sp>
        <p:nvSpPr>
          <p:cNvPr id="6" name="Slide Number Placeholder 5"/>
          <p:cNvSpPr>
            <a:spLocks noGrp="1"/>
          </p:cNvSpPr>
          <p:nvPr>
            <p:ph type="sldNum" sz="quarter" idx="12"/>
          </p:nvPr>
        </p:nvSpPr>
        <p:spPr>
          <a:xfrm>
            <a:off x="1434703" y="798973"/>
            <a:ext cx="802005" cy="503578"/>
          </a:xfrm>
        </p:spPr>
        <p:txBody>
          <a:bodyPr/>
          <a:lstStyle/>
          <a:p>
            <a:fld id="{6F42FDE4-A7DD-41A7-A0A6-9B649FB43336}" type="slidenum">
              <a:rPr kumimoji="0" lang="en-US" smtClean="0"/>
              <a:pPr/>
              <a:t>‹#›</a:t>
            </a:fld>
            <a:endParaRPr kumimoji="0" lang="en-US" sz="1400" dirty="0">
              <a:solidFill>
                <a:srgbClr val="FFFFFF"/>
              </a:solidFill>
            </a:endParaRPr>
          </a:p>
        </p:txBody>
      </p:sp>
      <p:cxnSp>
        <p:nvCxnSpPr>
          <p:cNvPr id="15" name="Straight Connector 14"/>
          <p:cNvCxnSpPr/>
          <p:nvPr/>
        </p:nvCxnSpPr>
        <p:spPr>
          <a:xfrm>
            <a:off x="2396319" y="3528542"/>
            <a:ext cx="561851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84863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64CF2E0-CCC4-4E1E-9902-C3C36AB3FDA4}" type="datetimeFigureOut">
              <a:rPr lang="en-US" smtClean="0"/>
              <a:pPr/>
              <a:t>11/14/22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F42FDE4-A7DD-41A7-A0A6-9B649FB43336}" type="slidenum">
              <a:rPr kumimoji="0" lang="en-US" smtClean="0"/>
              <a:pPr/>
              <a:t>‹#›</a:t>
            </a:fld>
            <a:endParaRPr kumimoji="0" lang="en-US"/>
          </a:p>
        </p:txBody>
      </p:sp>
    </p:spTree>
    <p:extLst>
      <p:ext uri="{BB962C8B-B14F-4D97-AF65-F5344CB8AC3E}">
        <p14:creationId xmlns:p14="http://schemas.microsoft.com/office/powerpoint/2010/main" val="14086492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18028" y="798974"/>
            <a:ext cx="1103027" cy="4659889"/>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443491" y="798974"/>
            <a:ext cx="5301095" cy="4659889"/>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64CF2E0-CCC4-4E1E-9902-C3C36AB3FDA4}" type="datetimeFigureOut">
              <a:rPr lang="en-US" smtClean="0"/>
              <a:pPr/>
              <a:t>11/14/22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F42FDE4-A7DD-41A7-A0A6-9B649FB43336}" type="slidenum">
              <a:rPr kumimoji="0" lang="en-US" smtClean="0"/>
              <a:pPr/>
              <a:t>‹#›</a:t>
            </a:fld>
            <a:endParaRPr kumimoji="0" lang="en-US"/>
          </a:p>
        </p:txBody>
      </p:sp>
      <p:cxnSp>
        <p:nvCxnSpPr>
          <p:cNvPr id="15" name="Straight Connector 14"/>
          <p:cNvCxnSpPr/>
          <p:nvPr/>
        </p:nvCxnSpPr>
        <p:spPr>
          <a:xfrm>
            <a:off x="6918028" y="798974"/>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43791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64CF2E0-CCC4-4E1E-9902-C3C36AB3FDA4}" type="datetimeFigureOut">
              <a:rPr lang="en-US" smtClean="0"/>
              <a:pPr/>
              <a:t>11/14/22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F42FDE4-A7DD-41A7-A0A6-9B649FB43336}" type="slidenum">
              <a:rPr kumimoji="0" lang="en-US" smtClean="0"/>
              <a:pPr/>
              <a:t>‹#›</a:t>
            </a:fld>
            <a:endParaRPr kumimoji="0" lang="en-US"/>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19441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3491" y="1756130"/>
            <a:ext cx="5617002" cy="1887950"/>
          </a:xfrm>
        </p:spPr>
        <p:txBody>
          <a:bodyPr anchor="b">
            <a:normAutofit/>
          </a:bodyPr>
          <a:lstStyle>
            <a:lvl1pPr algn="l">
              <a:defRPr sz="3200"/>
            </a:lvl1pPr>
          </a:lstStyle>
          <a:p>
            <a:r>
              <a:rPr lang="en-GB"/>
              <a:t>Click to edit Master title style</a:t>
            </a:r>
            <a:endParaRPr lang="en-US" dirty="0"/>
          </a:p>
        </p:txBody>
      </p:sp>
      <p:sp>
        <p:nvSpPr>
          <p:cNvPr id="3" name="Text Placeholder 2"/>
          <p:cNvSpPr>
            <a:spLocks noGrp="1"/>
          </p:cNvSpPr>
          <p:nvPr>
            <p:ph type="body" idx="1"/>
          </p:nvPr>
        </p:nvSpPr>
        <p:spPr>
          <a:xfrm>
            <a:off x="1443492" y="3806196"/>
            <a:ext cx="5617002" cy="1012929"/>
          </a:xfrm>
        </p:spPr>
        <p:txBody>
          <a:bodyPr tIns="91440">
            <a:normAutofit/>
          </a:bodyPr>
          <a:lstStyle>
            <a:lvl1pPr marL="0" indent="0" algn="l">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64CF2E0-CCC4-4E1E-9902-C3C36AB3FDA4}" type="datetimeFigureOut">
              <a:rPr lang="en-US" smtClean="0"/>
              <a:pPr/>
              <a:t>11/14/22</a:t>
            </a:fld>
            <a:endParaRPr lang="en-US"/>
          </a:p>
        </p:txBody>
      </p:sp>
      <p:sp>
        <p:nvSpPr>
          <p:cNvPr id="5" name="Footer Placeholder 4"/>
          <p:cNvSpPr>
            <a:spLocks noGrp="1"/>
          </p:cNvSpPr>
          <p:nvPr>
            <p:ph type="ftr" sz="quarter" idx="11"/>
          </p:nvPr>
        </p:nvSpPr>
        <p:spPr/>
        <p:txBody>
          <a:bodyPr/>
          <a:lstStyle/>
          <a:p>
            <a:endParaRPr kumimoji="0" lang="en-US" dirty="0"/>
          </a:p>
        </p:txBody>
      </p:sp>
      <p:sp>
        <p:nvSpPr>
          <p:cNvPr id="6" name="Slide Number Placeholder 5"/>
          <p:cNvSpPr>
            <a:spLocks noGrp="1"/>
          </p:cNvSpPr>
          <p:nvPr>
            <p:ph type="sldNum" sz="quarter" idx="12"/>
          </p:nvPr>
        </p:nvSpPr>
        <p:spPr/>
        <p:txBody>
          <a:bodyPr/>
          <a:lstStyle/>
          <a:p>
            <a:fld id="{6F42FDE4-A7DD-41A7-A0A6-9B649FB43336}" type="slidenum">
              <a:rPr kumimoji="0" lang="en-US" smtClean="0"/>
              <a:pPr/>
              <a:t>‹#›</a:t>
            </a:fld>
            <a:endParaRPr kumimoji="0" lang="en-US" dirty="0"/>
          </a:p>
        </p:txBody>
      </p:sp>
      <p:cxnSp>
        <p:nvCxnSpPr>
          <p:cNvPr id="15" name="Straight Connector 14"/>
          <p:cNvCxnSpPr/>
          <p:nvPr/>
        </p:nvCxnSpPr>
        <p:spPr>
          <a:xfrm>
            <a:off x="1443491" y="3804985"/>
            <a:ext cx="561700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105037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3491" y="804890"/>
            <a:ext cx="6571343" cy="1059305"/>
          </a:xfrm>
        </p:spPr>
        <p:txBody>
          <a:bodyPr/>
          <a:lstStyle/>
          <a:p>
            <a:r>
              <a:rPr lang="en-GB"/>
              <a:t>Click to edit Master title style</a:t>
            </a:r>
            <a:endParaRPr lang="en-US" dirty="0"/>
          </a:p>
        </p:txBody>
      </p:sp>
      <p:sp>
        <p:nvSpPr>
          <p:cNvPr id="3" name="Content Placeholder 2"/>
          <p:cNvSpPr>
            <a:spLocks noGrp="1"/>
          </p:cNvSpPr>
          <p:nvPr>
            <p:ph sz="half" idx="1"/>
          </p:nvPr>
        </p:nvSpPr>
        <p:spPr>
          <a:xfrm>
            <a:off x="1443490" y="2013936"/>
            <a:ext cx="3125871" cy="34375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889182" y="2013936"/>
            <a:ext cx="3125652" cy="343755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564CF2E0-CCC4-4E1E-9902-C3C36AB3FDA4}" type="datetimeFigureOut">
              <a:rPr lang="en-US" smtClean="0"/>
              <a:pPr/>
              <a:t>11/14/22</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F42FDE4-A7DD-41A7-A0A6-9B649FB43336}" type="slidenum">
              <a:rPr kumimoji="0" lang="en-US" smtClean="0"/>
              <a:pPr/>
              <a:t>‹#›</a:t>
            </a:fld>
            <a:endParaRPr kumimoji="0" lang="en-US"/>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8659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cxnSp>
        <p:nvCxnSpPr>
          <p:cNvPr id="36" name="Straight Connector 35"/>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a:xfrm>
            <a:off x="1443491" y="804164"/>
            <a:ext cx="6571344" cy="1056319"/>
          </a:xfrm>
        </p:spPr>
        <p:txBody>
          <a:bodyPr/>
          <a:lstStyle/>
          <a:p>
            <a:r>
              <a:rPr lang="en-GB"/>
              <a:t>Click to edit Master title style</a:t>
            </a:r>
            <a:endParaRPr lang="en-US" dirty="0"/>
          </a:p>
        </p:txBody>
      </p:sp>
      <p:sp>
        <p:nvSpPr>
          <p:cNvPr id="3" name="Text Placeholder 2"/>
          <p:cNvSpPr>
            <a:spLocks noGrp="1"/>
          </p:cNvSpPr>
          <p:nvPr>
            <p:ph type="body" idx="1"/>
          </p:nvPr>
        </p:nvSpPr>
        <p:spPr>
          <a:xfrm>
            <a:off x="1443491" y="2019550"/>
            <a:ext cx="3125766" cy="801943"/>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1443491" y="2824270"/>
            <a:ext cx="3125766" cy="264445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889182" y="2023004"/>
            <a:ext cx="3125652" cy="802237"/>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889182" y="2821491"/>
            <a:ext cx="3125652" cy="263737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64CF2E0-CCC4-4E1E-9902-C3C36AB3FDA4}" type="datetimeFigureOut">
              <a:rPr lang="en-US" smtClean="0"/>
              <a:pPr/>
              <a:t>11/14/22</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6F42FDE4-A7DD-41A7-A0A6-9B649FB43336}" type="slidenum">
              <a:rPr kumimoji="0" lang="en-US" smtClean="0"/>
              <a:pPr/>
              <a:t>‹#›</a:t>
            </a:fld>
            <a:endParaRPr kumimoji="0" lang="en-US"/>
          </a:p>
        </p:txBody>
      </p:sp>
    </p:spTree>
    <p:extLst>
      <p:ext uri="{BB962C8B-B14F-4D97-AF65-F5344CB8AC3E}">
        <p14:creationId xmlns:p14="http://schemas.microsoft.com/office/powerpoint/2010/main" val="2625428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32" name="Straight Connector 31"/>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564CF2E0-CCC4-4E1E-9902-C3C36AB3FDA4}" type="datetimeFigureOut">
              <a:rPr lang="en-US" smtClean="0"/>
              <a:pPr/>
              <a:t>11/14/22</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6F42FDE4-A7DD-41A7-A0A6-9B649FB43336}" type="slidenum">
              <a:rPr kumimoji="0" lang="en-US" smtClean="0"/>
              <a:pPr/>
              <a:t>‹#›</a:t>
            </a:fld>
            <a:endParaRPr kumimoji="0" lang="en-US"/>
          </a:p>
        </p:txBody>
      </p:sp>
    </p:spTree>
    <p:extLst>
      <p:ext uri="{BB962C8B-B14F-4D97-AF65-F5344CB8AC3E}">
        <p14:creationId xmlns:p14="http://schemas.microsoft.com/office/powerpoint/2010/main" val="3340919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4CF2E0-CCC4-4E1E-9902-C3C36AB3FDA4}" type="datetimeFigureOut">
              <a:rPr lang="en-US" smtClean="0"/>
              <a:pPr/>
              <a:t>11/14/22</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6F42FDE4-A7DD-41A7-A0A6-9B649FB43336}" type="slidenum">
              <a:rPr kumimoji="0" lang="en-US" smtClean="0"/>
              <a:pPr/>
              <a:t>‹#›</a:t>
            </a:fld>
            <a:endParaRPr kumimoji="0" lang="en-US"/>
          </a:p>
        </p:txBody>
      </p:sp>
    </p:spTree>
    <p:extLst>
      <p:ext uri="{BB962C8B-B14F-4D97-AF65-F5344CB8AC3E}">
        <p14:creationId xmlns:p14="http://schemas.microsoft.com/office/powerpoint/2010/main" val="4146739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9042" y="798973"/>
            <a:ext cx="2425950" cy="2247117"/>
          </a:xfrm>
        </p:spPr>
        <p:txBody>
          <a:bodyPr anchor="b">
            <a:normAutofit/>
          </a:bodyPr>
          <a:lstStyle>
            <a:lvl1pPr algn="l">
              <a:defRPr sz="2400"/>
            </a:lvl1pPr>
          </a:lstStyle>
          <a:p>
            <a:r>
              <a:rPr lang="en-GB"/>
              <a:t>Click to edit Master title style</a:t>
            </a:r>
            <a:endParaRPr lang="en-US" dirty="0"/>
          </a:p>
        </p:txBody>
      </p:sp>
      <p:sp>
        <p:nvSpPr>
          <p:cNvPr id="3" name="Content Placeholder 2"/>
          <p:cNvSpPr>
            <a:spLocks noGrp="1"/>
          </p:cNvSpPr>
          <p:nvPr>
            <p:ph idx="1"/>
          </p:nvPr>
        </p:nvSpPr>
        <p:spPr>
          <a:xfrm>
            <a:off x="4186656" y="798974"/>
            <a:ext cx="3828178" cy="4658826"/>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439042" y="3205492"/>
            <a:ext cx="2427369" cy="2248181"/>
          </a:xfrm>
        </p:spPr>
        <p:txBody>
          <a:bodyPr>
            <a:normAutofit/>
          </a:bodyPr>
          <a:lstStyle>
            <a:lvl1pPr marL="0" indent="0" algn="l">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564CF2E0-CCC4-4E1E-9902-C3C36AB3FDA4}" type="datetimeFigureOut">
              <a:rPr lang="en-US" smtClean="0"/>
              <a:pPr/>
              <a:t>11/14/22</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F42FDE4-A7DD-41A7-A0A6-9B649FB43336}" type="slidenum">
              <a:rPr kumimoji="0" lang="en-US" smtClean="0"/>
              <a:pPr/>
              <a:t>‹#›</a:t>
            </a:fld>
            <a:endParaRPr kumimoji="0" lang="en-US"/>
          </a:p>
        </p:txBody>
      </p:sp>
      <p:cxnSp>
        <p:nvCxnSpPr>
          <p:cNvPr id="17" name="Straight Connector 16"/>
          <p:cNvCxnSpPr/>
          <p:nvPr/>
        </p:nvCxnSpPr>
        <p:spPr>
          <a:xfrm>
            <a:off x="1441748" y="3205491"/>
            <a:ext cx="242327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34411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3" name="Group 12"/>
          <p:cNvGrpSpPr/>
          <p:nvPr/>
        </p:nvGrpSpPr>
        <p:grpSpPr>
          <a:xfrm>
            <a:off x="4996501" y="482171"/>
            <a:ext cx="3511387" cy="5149101"/>
            <a:chOff x="6852919" y="583365"/>
            <a:chExt cx="4681849" cy="5181928"/>
          </a:xfrm>
        </p:grpSpPr>
        <p:sp>
          <p:nvSpPr>
            <p:cNvPr id="14" name="Rectangle 13"/>
            <p:cNvSpPr/>
            <p:nvPr/>
          </p:nvSpPr>
          <p:spPr>
            <a:xfrm>
              <a:off x="6852919" y="583365"/>
              <a:ext cx="4681849"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5" name="Rectangle 14"/>
            <p:cNvSpPr/>
            <p:nvPr/>
          </p:nvSpPr>
          <p:spPr>
            <a:xfrm>
              <a:off x="7273787" y="915806"/>
              <a:ext cx="3844017" cy="4507918"/>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44148" y="1129513"/>
            <a:ext cx="3244935" cy="1830584"/>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640128" y="1122543"/>
            <a:ext cx="2234998" cy="3866327"/>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1443492" y="3145992"/>
            <a:ext cx="3240286" cy="2003742"/>
          </a:xfrm>
        </p:spPr>
        <p:txBody>
          <a:bodyPr>
            <a:normAutofit/>
          </a:bodyPr>
          <a:lstStyle>
            <a:lvl1pPr marL="0" indent="0" algn="l">
              <a:buNone/>
              <a:defRPr sz="18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1436664" y="5469857"/>
            <a:ext cx="3252420" cy="320123"/>
          </a:xfrm>
        </p:spPr>
        <p:txBody>
          <a:bodyPr/>
          <a:lstStyle>
            <a:lvl1pPr algn="l">
              <a:defRPr/>
            </a:lvl1pPr>
          </a:lstStyle>
          <a:p>
            <a:fld id="{564CF2E0-CCC4-4E1E-9902-C3C36AB3FDA4}" type="datetimeFigureOut">
              <a:rPr lang="en-US" smtClean="0"/>
              <a:pPr/>
              <a:t>11/14/22</a:t>
            </a:fld>
            <a:endParaRPr lang="en-US"/>
          </a:p>
        </p:txBody>
      </p:sp>
      <p:sp>
        <p:nvSpPr>
          <p:cNvPr id="6" name="Footer Placeholder 5"/>
          <p:cNvSpPr>
            <a:spLocks noGrp="1"/>
          </p:cNvSpPr>
          <p:nvPr>
            <p:ph type="ftr" sz="quarter" idx="11"/>
          </p:nvPr>
        </p:nvSpPr>
        <p:spPr>
          <a:xfrm>
            <a:off x="1437530" y="318641"/>
            <a:ext cx="3251553" cy="320931"/>
          </a:xfrm>
        </p:spPr>
        <p:txBody>
          <a:bodyPr/>
          <a:lstStyle/>
          <a:p>
            <a:endParaRPr lang="en-US" dirty="0"/>
          </a:p>
        </p:txBody>
      </p:sp>
      <p:sp>
        <p:nvSpPr>
          <p:cNvPr id="7" name="Slide Number Placeholder 6"/>
          <p:cNvSpPr>
            <a:spLocks noGrp="1"/>
          </p:cNvSpPr>
          <p:nvPr>
            <p:ph type="sldNum" sz="quarter" idx="12"/>
          </p:nvPr>
        </p:nvSpPr>
        <p:spPr/>
        <p:txBody>
          <a:bodyPr/>
          <a:lstStyle/>
          <a:p>
            <a:fld id="{6F42FDE4-A7DD-41A7-A0A6-9B649FB43336}" type="slidenum">
              <a:rPr kumimoji="0" lang="en-US" smtClean="0"/>
              <a:pPr/>
              <a:t>‹#›</a:t>
            </a:fld>
            <a:endParaRPr kumimoji="0" lang="en-US" dirty="0"/>
          </a:p>
        </p:txBody>
      </p:sp>
      <p:cxnSp>
        <p:nvCxnSpPr>
          <p:cNvPr id="31" name="Straight Connector 30"/>
          <p:cNvCxnSpPr/>
          <p:nvPr/>
        </p:nvCxnSpPr>
        <p:spPr>
          <a:xfrm>
            <a:off x="1441281" y="3143605"/>
            <a:ext cx="324201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850363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 name="Rectangle 9"/>
          <p:cNvSpPr/>
          <p:nvPr/>
        </p:nvSpPr>
        <p:spPr>
          <a:xfrm>
            <a:off x="0" y="2015734"/>
            <a:ext cx="9144000" cy="4079520"/>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l="12500" t="1538" r="12500" b="-1538"/>
          <a:stretch/>
        </p:blipFill>
        <p:spPr>
          <a:xfrm>
            <a:off x="-1" y="6095253"/>
            <a:ext cx="9144001" cy="774727"/>
          </a:xfrm>
          <a:prstGeom prst="rect">
            <a:avLst/>
          </a:prstGeom>
        </p:spPr>
      </p:pic>
      <p:cxnSp>
        <p:nvCxnSpPr>
          <p:cNvPr id="13" name="Straight Connector 12"/>
          <p:cNvCxnSpPr/>
          <p:nvPr/>
        </p:nvCxnSpPr>
        <p:spPr>
          <a:xfrm>
            <a:off x="0" y="6101127"/>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443491" y="804520"/>
            <a:ext cx="6571343" cy="1049235"/>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443491" y="2015733"/>
            <a:ext cx="6571343" cy="345061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646542" y="330370"/>
            <a:ext cx="2368292" cy="309201"/>
          </a:xfrm>
          <a:prstGeom prst="rect">
            <a:avLst/>
          </a:prstGeom>
        </p:spPr>
        <p:txBody>
          <a:bodyPr vert="horz" lIns="91440" tIns="45720" rIns="91440" bIns="45720" rtlCol="0" anchor="ctr"/>
          <a:lstStyle>
            <a:lvl1pPr algn="r">
              <a:defRPr sz="1000">
                <a:solidFill>
                  <a:schemeClr val="tx1">
                    <a:tint val="75000"/>
                  </a:schemeClr>
                </a:solidFill>
              </a:defRPr>
            </a:lvl1pPr>
          </a:lstStyle>
          <a:p>
            <a:pPr algn="r" eaLnBrk="1" latinLnBrk="0" hangingPunct="1"/>
            <a:fld id="{564CF2E0-CCC4-4E1E-9902-C3C36AB3FDA4}" type="datetimeFigureOut">
              <a:rPr lang="en-US" smtClean="0"/>
              <a:pPr algn="r" eaLnBrk="1" latinLnBrk="0" hangingPunct="1"/>
              <a:t>11/14/22</a:t>
            </a:fld>
            <a:endParaRPr lang="en-US" sz="1400" dirty="0">
              <a:solidFill>
                <a:schemeClr val="tx2"/>
              </a:solidFill>
            </a:endParaRPr>
          </a:p>
        </p:txBody>
      </p:sp>
      <p:sp>
        <p:nvSpPr>
          <p:cNvPr id="5" name="Footer Placeholder 4"/>
          <p:cNvSpPr>
            <a:spLocks noGrp="1"/>
          </p:cNvSpPr>
          <p:nvPr>
            <p:ph type="ftr" sz="quarter" idx="3"/>
          </p:nvPr>
        </p:nvSpPr>
        <p:spPr>
          <a:xfrm>
            <a:off x="1443491" y="329308"/>
            <a:ext cx="403400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kumimoji="0" lang="en-US" sz="1400" dirty="0">
              <a:solidFill>
                <a:schemeClr val="tx2"/>
              </a:solidFill>
            </a:endParaRPr>
          </a:p>
        </p:txBody>
      </p:sp>
      <p:sp>
        <p:nvSpPr>
          <p:cNvPr id="6" name="Slide Number Placeholder 5"/>
          <p:cNvSpPr>
            <a:spLocks noGrp="1"/>
          </p:cNvSpPr>
          <p:nvPr>
            <p:ph type="sldNum" sz="quarter" idx="4"/>
          </p:nvPr>
        </p:nvSpPr>
        <p:spPr>
          <a:xfrm>
            <a:off x="487725" y="798973"/>
            <a:ext cx="795746" cy="503578"/>
          </a:xfrm>
          <a:prstGeom prst="rect">
            <a:avLst/>
          </a:prstGeom>
        </p:spPr>
        <p:txBody>
          <a:bodyPr vert="horz" lIns="91440" tIns="45720" rIns="91440" bIns="45720" rtlCol="0" anchor="t"/>
          <a:lstStyle>
            <a:lvl1pPr algn="r">
              <a:defRPr sz="2800">
                <a:solidFill>
                  <a:schemeClr val="accent1"/>
                </a:solidFill>
              </a:defRPr>
            </a:lvl1pPr>
          </a:lstStyle>
          <a:p>
            <a:pPr algn="ctr" eaLnBrk="1" latinLnBrk="0" hangingPunct="1"/>
            <a:fld id="{6F42FDE4-A7DD-41A7-A0A6-9B649FB43336}" type="slidenum">
              <a:rPr kumimoji="0" lang="en-US" smtClean="0"/>
              <a:pPr algn="ctr" eaLnBrk="1" latinLnBrk="0" hangingPunct="1"/>
              <a:t>‹#›</a:t>
            </a:fld>
            <a:endParaRPr kumimoji="0" lang="en-US" sz="1400" dirty="0">
              <a:solidFill>
                <a:srgbClr val="FFFFFF"/>
              </a:solidFill>
              <a:latin typeface="+mj-lt"/>
              <a:ea typeface="+mj-ea"/>
              <a:cs typeface="+mj-cs"/>
            </a:endParaRPr>
          </a:p>
        </p:txBody>
      </p:sp>
    </p:spTree>
    <p:extLst>
      <p:ext uri="{BB962C8B-B14F-4D97-AF65-F5344CB8AC3E}">
        <p14:creationId xmlns:p14="http://schemas.microsoft.com/office/powerpoint/2010/main" val="612548689"/>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6858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685800" rtl="0" eaLnBrk="1" latinLnBrk="0" hangingPunct="1">
        <a:lnSpc>
          <a:spcPct val="120000"/>
        </a:lnSpc>
        <a:spcBef>
          <a:spcPts val="1000"/>
        </a:spcBef>
        <a:buClr>
          <a:schemeClr val="accent1"/>
        </a:buClr>
        <a:buSzPct val="100000"/>
        <a:buFont typeface="Arial" panose="020B0604020202020204" pitchFamily="34" charset="0"/>
        <a:buChar char="•"/>
        <a:defRPr sz="2000" kern="1200" cap="none">
          <a:solidFill>
            <a:schemeClr val="tx1"/>
          </a:solidFill>
          <a:effectLst/>
          <a:latin typeface="+mn-lt"/>
          <a:ea typeface="+mn-ea"/>
          <a:cs typeface="+mn-cs"/>
        </a:defRPr>
      </a:lvl1pPr>
      <a:lvl2pPr marL="6858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baseline="0">
          <a:solidFill>
            <a:schemeClr val="tx1"/>
          </a:solidFill>
          <a:effectLst/>
          <a:latin typeface="+mn-lt"/>
          <a:ea typeface="+mn-ea"/>
          <a:cs typeface="+mn-cs"/>
        </a:defRPr>
      </a:lvl2pPr>
      <a:lvl3pPr marL="11430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a:solidFill>
            <a:schemeClr val="tx1"/>
          </a:solidFill>
          <a:effectLst/>
          <a:latin typeface="+mn-lt"/>
          <a:ea typeface="+mn-ea"/>
          <a:cs typeface="+mn-cs"/>
        </a:defRPr>
      </a:lvl3pPr>
      <a:lvl4pPr marL="16002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200" kern="1200" cap="none">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533400" y="457200"/>
            <a:ext cx="8153400" cy="2886531"/>
          </a:xfrm>
        </p:spPr>
        <p:txBody>
          <a:bodyPr>
            <a:normAutofit/>
          </a:bodyPr>
          <a:lstStyle/>
          <a:p>
            <a:pPr algn="ctr"/>
            <a:r>
              <a:rPr lang="en-US" sz="4400" dirty="0"/>
              <a:t>Driver Drowsiness Monitoring System</a:t>
            </a:r>
            <a:br>
              <a:rPr lang="en-US" sz="4400" dirty="0"/>
            </a:br>
            <a:r>
              <a:rPr lang="en-US" sz="4400" dirty="0"/>
              <a:t>using Visual Behavior</a:t>
            </a:r>
          </a:p>
        </p:txBody>
      </p:sp>
      <p:sp>
        <p:nvSpPr>
          <p:cNvPr id="2" name="Subtitle 1"/>
          <p:cNvSpPr>
            <a:spLocks noGrp="1"/>
          </p:cNvSpPr>
          <p:nvPr>
            <p:ph type="subTitle" idx="1"/>
          </p:nvPr>
        </p:nvSpPr>
        <p:spPr>
          <a:xfrm>
            <a:off x="1600200" y="3514271"/>
            <a:ext cx="6553201" cy="1895930"/>
          </a:xfrm>
        </p:spPr>
        <p:txBody>
          <a:bodyPr>
            <a:normAutofit/>
          </a:bodyPr>
          <a:lstStyle/>
          <a:p>
            <a:pPr algn="r">
              <a:lnSpc>
                <a:spcPct val="100000"/>
              </a:lnSpc>
            </a:pPr>
            <a:r>
              <a:rPr lang="en-US" dirty="0"/>
              <a:t>PROJECT D TEAM </a:t>
            </a:r>
            <a:br>
              <a:rPr lang="en-US" dirty="0"/>
            </a:br>
            <a:r>
              <a:rPr lang="en-US" dirty="0"/>
              <a:t>PAVAN SARAN KUMAR </a:t>
            </a:r>
            <a:r>
              <a:rPr lang="en-US" dirty="0" err="1"/>
              <a:t>Pamidimarri</a:t>
            </a:r>
            <a:r>
              <a:rPr lang="en-US" dirty="0"/>
              <a:t> - 16330824</a:t>
            </a:r>
            <a:br>
              <a:rPr lang="en-US" dirty="0"/>
            </a:br>
            <a:r>
              <a:rPr lang="en-US" dirty="0"/>
              <a:t>DEEPAK KUMAR CHADA - 16338496</a:t>
            </a:r>
            <a:br>
              <a:rPr lang="en-US" dirty="0"/>
            </a:br>
            <a:r>
              <a:rPr lang="en-US" dirty="0"/>
              <a:t>DHANUNJAYA LAKSHMAN </a:t>
            </a:r>
            <a:r>
              <a:rPr lang="en-US" dirty="0" err="1"/>
              <a:t>KONERu</a:t>
            </a:r>
            <a:r>
              <a:rPr lang="en-US" dirty="0"/>
              <a:t> - 16336828</a:t>
            </a:r>
          </a:p>
          <a:p>
            <a:pPr algn="r">
              <a:lnSpc>
                <a:spcPct val="100000"/>
              </a:lnSpc>
            </a:pPr>
            <a:r>
              <a:rPr lang="en-US" dirty="0"/>
              <a:t>SREELEKHA INDARAPU - 16322036</a:t>
            </a:r>
          </a:p>
          <a:p>
            <a:pPr algn="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DF1C5-831E-F98F-95D8-036C0A377E5F}"/>
              </a:ext>
            </a:extLst>
          </p:cNvPr>
          <p:cNvSpPr>
            <a:spLocks noGrp="1"/>
          </p:cNvSpPr>
          <p:nvPr>
            <p:ph type="title"/>
          </p:nvPr>
        </p:nvSpPr>
        <p:spPr/>
        <p:txBody>
          <a:bodyPr/>
          <a:lstStyle/>
          <a:p>
            <a:r>
              <a:rPr lang="en-US" dirty="0"/>
              <a:t>UML diagram</a:t>
            </a:r>
          </a:p>
        </p:txBody>
      </p:sp>
      <p:pic>
        <p:nvPicPr>
          <p:cNvPr id="4" name="Content Placeholder 3">
            <a:extLst>
              <a:ext uri="{FF2B5EF4-FFF2-40B4-BE49-F238E27FC236}">
                <a16:creationId xmlns:a16="http://schemas.microsoft.com/office/drawing/2014/main" id="{92090B1B-4875-06C3-99C7-70E4F8058AB6}"/>
              </a:ext>
            </a:extLst>
          </p:cNvPr>
          <p:cNvPicPr>
            <a:picLocks noGrp="1"/>
          </p:cNvPicPr>
          <p:nvPr>
            <p:ph idx="1"/>
          </p:nvPr>
        </p:nvPicPr>
        <p:blipFill rotWithShape="1">
          <a:blip r:embed="rId2"/>
          <a:srcRect l="9675"/>
          <a:stretch/>
        </p:blipFill>
        <p:spPr bwMode="auto">
          <a:xfrm>
            <a:off x="2971800" y="2593258"/>
            <a:ext cx="3545231" cy="2407444"/>
          </a:xfrm>
          <a:prstGeom prst="rect">
            <a:avLst/>
          </a:prstGeom>
          <a:noFill/>
          <a:ln w="9525">
            <a:noFill/>
          </a:ln>
        </p:spPr>
      </p:pic>
    </p:spTree>
    <p:extLst>
      <p:ext uri="{BB962C8B-B14F-4D97-AF65-F5344CB8AC3E}">
        <p14:creationId xmlns:p14="http://schemas.microsoft.com/office/powerpoint/2010/main" val="1706650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A4D45-46BC-42E7-69A4-30598FD6EBBC}"/>
              </a:ext>
            </a:extLst>
          </p:cNvPr>
          <p:cNvSpPr>
            <a:spLocks noGrp="1"/>
          </p:cNvSpPr>
          <p:nvPr>
            <p:ph type="title"/>
          </p:nvPr>
        </p:nvSpPr>
        <p:spPr/>
        <p:txBody>
          <a:bodyPr/>
          <a:lstStyle/>
          <a:p>
            <a:r>
              <a:rPr lang="en-US" dirty="0"/>
              <a:t>Class diagram	</a:t>
            </a:r>
          </a:p>
        </p:txBody>
      </p:sp>
      <p:pic>
        <p:nvPicPr>
          <p:cNvPr id="4" name="Content Placeholder 3">
            <a:extLst>
              <a:ext uri="{FF2B5EF4-FFF2-40B4-BE49-F238E27FC236}">
                <a16:creationId xmlns:a16="http://schemas.microsoft.com/office/drawing/2014/main" id="{3F3AA645-38EC-2BA8-A0FA-CC5858DF6467}"/>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2819400" y="2743200"/>
            <a:ext cx="3124200" cy="2362200"/>
          </a:xfrm>
          <a:prstGeom prst="rect">
            <a:avLst/>
          </a:prstGeom>
          <a:noFill/>
          <a:ln w="9525">
            <a:noFill/>
          </a:ln>
        </p:spPr>
      </p:pic>
    </p:spTree>
    <p:extLst>
      <p:ext uri="{BB962C8B-B14F-4D97-AF65-F5344CB8AC3E}">
        <p14:creationId xmlns:p14="http://schemas.microsoft.com/office/powerpoint/2010/main" val="39236496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6BA61-77E9-B18F-9DDC-54D1E86155C0}"/>
              </a:ext>
            </a:extLst>
          </p:cNvPr>
          <p:cNvSpPr>
            <a:spLocks noGrp="1"/>
          </p:cNvSpPr>
          <p:nvPr>
            <p:ph type="title"/>
          </p:nvPr>
        </p:nvSpPr>
        <p:spPr/>
        <p:txBody>
          <a:bodyPr/>
          <a:lstStyle/>
          <a:p>
            <a:r>
              <a:rPr lang="en-US" dirty="0"/>
              <a:t>Activity diagram</a:t>
            </a:r>
          </a:p>
        </p:txBody>
      </p:sp>
      <p:pic>
        <p:nvPicPr>
          <p:cNvPr id="4" name="Content Placeholder 3">
            <a:extLst>
              <a:ext uri="{FF2B5EF4-FFF2-40B4-BE49-F238E27FC236}">
                <a16:creationId xmlns:a16="http://schemas.microsoft.com/office/drawing/2014/main" id="{CCC1B33F-F1DD-65F5-1B16-029F9EDFE3F4}"/>
              </a:ext>
            </a:extLst>
          </p:cNvPr>
          <p:cNvPicPr>
            <a:picLocks noGrp="1"/>
          </p:cNvPicPr>
          <p:nvPr>
            <p:ph idx="1"/>
          </p:nvPr>
        </p:nvPicPr>
        <p:blipFill>
          <a:blip r:embed="rId2"/>
          <a:stretch>
            <a:fillRect/>
          </a:stretch>
        </p:blipFill>
        <p:spPr bwMode="auto">
          <a:xfrm>
            <a:off x="3657600" y="2356644"/>
            <a:ext cx="2057400" cy="2768600"/>
          </a:xfrm>
          <a:prstGeom prst="rect">
            <a:avLst/>
          </a:prstGeom>
          <a:noFill/>
          <a:ln w="9525">
            <a:noFill/>
          </a:ln>
        </p:spPr>
      </p:pic>
    </p:spTree>
    <p:extLst>
      <p:ext uri="{BB962C8B-B14F-4D97-AF65-F5344CB8AC3E}">
        <p14:creationId xmlns:p14="http://schemas.microsoft.com/office/powerpoint/2010/main" val="143865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9CD3D-D5E4-AB9B-C7EF-46F7B4A3F93C}"/>
              </a:ext>
            </a:extLst>
          </p:cNvPr>
          <p:cNvSpPr>
            <a:spLocks noGrp="1"/>
          </p:cNvSpPr>
          <p:nvPr>
            <p:ph type="title"/>
          </p:nvPr>
        </p:nvSpPr>
        <p:spPr/>
        <p:txBody>
          <a:bodyPr/>
          <a:lstStyle/>
          <a:p>
            <a:r>
              <a:rPr lang="en-US" dirty="0"/>
              <a:t>Hardware &amp; SOFTWARE requirements</a:t>
            </a:r>
          </a:p>
        </p:txBody>
      </p:sp>
      <p:sp>
        <p:nvSpPr>
          <p:cNvPr id="3" name="Content Placeholder 2">
            <a:extLst>
              <a:ext uri="{FF2B5EF4-FFF2-40B4-BE49-F238E27FC236}">
                <a16:creationId xmlns:a16="http://schemas.microsoft.com/office/drawing/2014/main" id="{970949C4-970B-656A-7004-3EB3D3BF0951}"/>
              </a:ext>
            </a:extLst>
          </p:cNvPr>
          <p:cNvSpPr>
            <a:spLocks noGrp="1"/>
          </p:cNvSpPr>
          <p:nvPr>
            <p:ph idx="1"/>
          </p:nvPr>
        </p:nvSpPr>
        <p:spPr/>
        <p:txBody>
          <a:bodyPr/>
          <a:lstStyle/>
          <a:p>
            <a:pPr marL="342900" marR="584200" lvl="0" indent="-342900">
              <a:spcBef>
                <a:spcPts val="0"/>
              </a:spcBef>
              <a:spcAft>
                <a:spcPts val="0"/>
              </a:spcAft>
              <a:buFont typeface="Times New Roman" panose="02020603050405020304" pitchFamily="18" charset="0"/>
              <a:buChar char="•"/>
              <a:tabLst>
                <a:tab pos="457200" algn="l"/>
              </a:tabLst>
            </a:pPr>
            <a:r>
              <a:rPr lang="en-US" sz="2000" dirty="0">
                <a:solidFill>
                  <a:schemeClr val="tx2"/>
                </a:solidFill>
                <a:effectLst/>
                <a:latin typeface="Arial" panose="020B0604020202020204" pitchFamily="34" charset="0"/>
                <a:ea typeface="Times New Roman" panose="02020603050405020304" pitchFamily="18" charset="0"/>
              </a:rPr>
              <a:t>Operating System supported by</a:t>
            </a:r>
            <a:endParaRPr lang="en-US" sz="2000" dirty="0">
              <a:solidFill>
                <a:schemeClr val="tx2"/>
              </a:solidFill>
              <a:effectLst/>
              <a:latin typeface="Times New Roman" panose="02020603050405020304" pitchFamily="18" charset="0"/>
              <a:ea typeface="Times New Roman" panose="02020603050405020304" pitchFamily="18" charset="0"/>
            </a:endParaRPr>
          </a:p>
          <a:p>
            <a:pPr marL="457200" marR="584200">
              <a:spcBef>
                <a:spcPts val="0"/>
              </a:spcBef>
              <a:spcAft>
                <a:spcPts val="0"/>
              </a:spcAft>
            </a:pPr>
            <a:r>
              <a:rPr lang="en-US" sz="2000" dirty="0">
                <a:solidFill>
                  <a:schemeClr val="tx2"/>
                </a:solidFill>
                <a:effectLst/>
                <a:latin typeface="Arial" panose="020B0604020202020204" pitchFamily="34" charset="0"/>
                <a:ea typeface="Times New Roman" panose="02020603050405020304" pitchFamily="18" charset="0"/>
              </a:rPr>
              <a:t>    Windows 7</a:t>
            </a:r>
            <a:endParaRPr lang="en-US" sz="2000" dirty="0">
              <a:solidFill>
                <a:schemeClr val="tx2"/>
              </a:solidFill>
              <a:effectLst/>
              <a:latin typeface="Times New Roman" panose="02020603050405020304" pitchFamily="18" charset="0"/>
              <a:ea typeface="Times New Roman" panose="02020603050405020304" pitchFamily="18" charset="0"/>
            </a:endParaRPr>
          </a:p>
          <a:p>
            <a:pPr marL="457200" marR="584200">
              <a:spcBef>
                <a:spcPts val="0"/>
              </a:spcBef>
              <a:spcAft>
                <a:spcPts val="0"/>
              </a:spcAft>
            </a:pPr>
            <a:r>
              <a:rPr lang="en-US" sz="2000" dirty="0">
                <a:solidFill>
                  <a:schemeClr val="tx2"/>
                </a:solidFill>
                <a:effectLst/>
                <a:latin typeface="Arial" panose="020B0604020202020204" pitchFamily="34" charset="0"/>
                <a:ea typeface="Times New Roman" panose="02020603050405020304" pitchFamily="18" charset="0"/>
              </a:rPr>
              <a:t>    Windows  XP</a:t>
            </a:r>
            <a:endParaRPr lang="en-US" sz="2000" dirty="0">
              <a:solidFill>
                <a:schemeClr val="tx2"/>
              </a:solidFill>
              <a:effectLst/>
              <a:latin typeface="Times New Roman" panose="02020603050405020304" pitchFamily="18" charset="0"/>
              <a:ea typeface="Times New Roman" panose="02020603050405020304" pitchFamily="18" charset="0"/>
            </a:endParaRPr>
          </a:p>
          <a:p>
            <a:pPr marL="457200" marR="584200">
              <a:spcBef>
                <a:spcPts val="0"/>
              </a:spcBef>
              <a:spcAft>
                <a:spcPts val="0"/>
              </a:spcAft>
            </a:pPr>
            <a:r>
              <a:rPr lang="en-US" sz="2000" dirty="0">
                <a:solidFill>
                  <a:schemeClr val="tx2"/>
                </a:solidFill>
                <a:effectLst/>
                <a:latin typeface="Arial" panose="020B0604020202020204" pitchFamily="34" charset="0"/>
                <a:ea typeface="Times New Roman" panose="02020603050405020304" pitchFamily="18" charset="0"/>
              </a:rPr>
              <a:t>    Windows 8</a:t>
            </a:r>
            <a:endParaRPr lang="en-US" sz="2000" dirty="0">
              <a:solidFill>
                <a:schemeClr val="tx2"/>
              </a:solidFill>
              <a:effectLst/>
              <a:latin typeface="Times New Roman" panose="02020603050405020304" pitchFamily="18" charset="0"/>
              <a:ea typeface="Times New Roman" panose="02020603050405020304" pitchFamily="18" charset="0"/>
            </a:endParaRPr>
          </a:p>
          <a:p>
            <a:pPr marL="342900" marR="584200" lvl="0" indent="-342900">
              <a:spcBef>
                <a:spcPts val="0"/>
              </a:spcBef>
              <a:spcAft>
                <a:spcPts val="0"/>
              </a:spcAft>
              <a:buFont typeface="Times New Roman" panose="02020603050405020304" pitchFamily="18" charset="0"/>
              <a:buChar char="•"/>
              <a:tabLst>
                <a:tab pos="457200" algn="l"/>
              </a:tabLst>
            </a:pPr>
            <a:r>
              <a:rPr lang="en-US" sz="2000" dirty="0">
                <a:solidFill>
                  <a:schemeClr val="tx2"/>
                </a:solidFill>
                <a:effectLst/>
                <a:latin typeface="Arial" panose="020B0604020202020204" pitchFamily="34" charset="0"/>
                <a:ea typeface="Times New Roman" panose="02020603050405020304" pitchFamily="18" charset="0"/>
              </a:rPr>
              <a:t>Processor - Pentium IV or higher</a:t>
            </a:r>
            <a:endParaRPr lang="en-US" sz="2000" dirty="0">
              <a:solidFill>
                <a:schemeClr val="tx2"/>
              </a:solidFill>
              <a:effectLst/>
              <a:latin typeface="Times New Roman" panose="02020603050405020304" pitchFamily="18" charset="0"/>
              <a:ea typeface="Times New Roman" panose="02020603050405020304" pitchFamily="18" charset="0"/>
            </a:endParaRPr>
          </a:p>
          <a:p>
            <a:pPr marL="342900" marR="584200" lvl="0" indent="-342900">
              <a:spcBef>
                <a:spcPts val="0"/>
              </a:spcBef>
              <a:spcAft>
                <a:spcPts val="0"/>
              </a:spcAft>
              <a:buFont typeface="Times New Roman" panose="02020603050405020304" pitchFamily="18" charset="0"/>
              <a:buChar char="•"/>
              <a:tabLst>
                <a:tab pos="457200" algn="l"/>
              </a:tabLst>
            </a:pPr>
            <a:r>
              <a:rPr lang="en-US" sz="2000" dirty="0">
                <a:solidFill>
                  <a:schemeClr val="tx2"/>
                </a:solidFill>
                <a:effectLst/>
                <a:latin typeface="Arial" panose="020B0604020202020204" pitchFamily="34" charset="0"/>
                <a:ea typeface="Times New Roman" panose="02020603050405020304" pitchFamily="18" charset="0"/>
              </a:rPr>
              <a:t>RAM  - 256 MB </a:t>
            </a:r>
            <a:endParaRPr lang="en-US" sz="2000" dirty="0">
              <a:solidFill>
                <a:schemeClr val="tx2"/>
              </a:solidFill>
              <a:effectLst/>
              <a:latin typeface="Times New Roman" panose="02020603050405020304" pitchFamily="18" charset="0"/>
              <a:ea typeface="Times New Roman" panose="02020603050405020304" pitchFamily="18" charset="0"/>
            </a:endParaRPr>
          </a:p>
          <a:p>
            <a:pPr marL="342900" marR="584200" lvl="0" indent="-342900">
              <a:spcBef>
                <a:spcPts val="0"/>
              </a:spcBef>
              <a:spcAft>
                <a:spcPts val="0"/>
              </a:spcAft>
              <a:buFont typeface="Times New Roman" panose="02020603050405020304" pitchFamily="18" charset="0"/>
              <a:buChar char="•"/>
              <a:tabLst>
                <a:tab pos="457200" algn="l"/>
              </a:tabLst>
            </a:pPr>
            <a:r>
              <a:rPr lang="en-US" sz="2000" dirty="0">
                <a:solidFill>
                  <a:schemeClr val="tx2"/>
                </a:solidFill>
                <a:effectLst/>
                <a:latin typeface="Arial" panose="020B0604020202020204" pitchFamily="34" charset="0"/>
                <a:ea typeface="Times New Roman" panose="02020603050405020304" pitchFamily="18" charset="0"/>
              </a:rPr>
              <a:t>Space on Hard Disk -  Minimum 512 MB</a:t>
            </a:r>
            <a:r>
              <a:rPr lang="en-US" sz="2000" b="1" dirty="0">
                <a:solidFill>
                  <a:schemeClr val="tx2"/>
                </a:solidFill>
                <a:effectLst/>
                <a:latin typeface="Times New Roman" panose="02020603050405020304" pitchFamily="18" charset="0"/>
                <a:ea typeface="Times New Roman" panose="02020603050405020304" pitchFamily="18" charset="0"/>
              </a:rPr>
              <a:t> </a:t>
            </a:r>
            <a:endParaRPr lang="en-US" sz="2000" dirty="0">
              <a:solidFill>
                <a:schemeClr val="tx2"/>
              </a:solidFill>
              <a:effectLst/>
              <a:latin typeface="Times New Roman" panose="02020603050405020304" pitchFamily="18" charset="0"/>
              <a:ea typeface="Times New Roman" panose="02020603050405020304" pitchFamily="18" charset="0"/>
            </a:endParaRPr>
          </a:p>
          <a:p>
            <a:r>
              <a:rPr lang="en-US" dirty="0">
                <a:solidFill>
                  <a:schemeClr val="tx2"/>
                </a:solidFill>
                <a:latin typeface="Arial" panose="020B0604020202020204" pitchFamily="34" charset="0"/>
              </a:rPr>
              <a:t>Software used to build application - Python</a:t>
            </a:r>
          </a:p>
        </p:txBody>
      </p:sp>
    </p:spTree>
    <p:extLst>
      <p:ext uri="{BB962C8B-B14F-4D97-AF65-F5344CB8AC3E}">
        <p14:creationId xmlns:p14="http://schemas.microsoft.com/office/powerpoint/2010/main" val="2117304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8E396-66D5-3B21-E464-99D3D7FCDEA3}"/>
              </a:ext>
            </a:extLst>
          </p:cNvPr>
          <p:cNvSpPr>
            <a:spLocks noGrp="1"/>
          </p:cNvSpPr>
          <p:nvPr>
            <p:ph type="title"/>
          </p:nvPr>
        </p:nvSpPr>
        <p:spPr/>
        <p:txBody>
          <a:bodyPr/>
          <a:lstStyle/>
          <a:p>
            <a:r>
              <a:rPr lang="en-US" dirty="0"/>
              <a:t>MODULES</a:t>
            </a:r>
          </a:p>
        </p:txBody>
      </p:sp>
      <p:sp>
        <p:nvSpPr>
          <p:cNvPr id="3" name="Content Placeholder 2">
            <a:extLst>
              <a:ext uri="{FF2B5EF4-FFF2-40B4-BE49-F238E27FC236}">
                <a16:creationId xmlns:a16="http://schemas.microsoft.com/office/drawing/2014/main" id="{0A19218D-AEBA-1F53-5539-71E1B8C19141}"/>
              </a:ext>
            </a:extLst>
          </p:cNvPr>
          <p:cNvSpPr>
            <a:spLocks noGrp="1"/>
          </p:cNvSpPr>
          <p:nvPr>
            <p:ph idx="1"/>
          </p:nvPr>
        </p:nvSpPr>
        <p:spPr/>
        <p:txBody>
          <a:bodyPr/>
          <a:lstStyle/>
          <a:p>
            <a:r>
              <a:rPr lang="en-US" sz="2000" dirty="0">
                <a:effectLst/>
                <a:ea typeface="Times New Roman" panose="02020603050405020304" pitchFamily="18" charset="0"/>
              </a:rPr>
              <a:t>Data Acquisition </a:t>
            </a:r>
          </a:p>
          <a:p>
            <a:r>
              <a:rPr lang="en-US" sz="2000" dirty="0">
                <a:effectLst/>
                <a:ea typeface="Times New Roman" panose="02020603050405020304" pitchFamily="18" charset="0"/>
              </a:rPr>
              <a:t>Face Detection </a:t>
            </a:r>
            <a:endParaRPr lang="en-US" sz="2000" dirty="0">
              <a:ea typeface="Times New Roman" panose="02020603050405020304" pitchFamily="18" charset="0"/>
            </a:endParaRPr>
          </a:p>
          <a:p>
            <a:r>
              <a:rPr lang="en-US" sz="2000" dirty="0">
                <a:effectLst/>
                <a:ea typeface="Times New Roman" panose="02020603050405020304" pitchFamily="18" charset="0"/>
              </a:rPr>
              <a:t>Facial Landmark marking </a:t>
            </a:r>
          </a:p>
          <a:p>
            <a:r>
              <a:rPr lang="en-US" sz="2000" dirty="0">
                <a:effectLst/>
                <a:ea typeface="Times New Roman" panose="02020603050405020304" pitchFamily="18" charset="0"/>
              </a:rPr>
              <a:t>Feature Extraction</a:t>
            </a:r>
            <a:endParaRPr lang="en-US" sz="2000" dirty="0">
              <a:ea typeface="Times New Roman" panose="02020603050405020304" pitchFamily="18" charset="0"/>
            </a:endParaRPr>
          </a:p>
          <a:p>
            <a:r>
              <a:rPr lang="en-US" sz="2000" dirty="0">
                <a:effectLst/>
                <a:ea typeface="Times New Roman" panose="02020603050405020304" pitchFamily="18" charset="0"/>
              </a:rPr>
              <a:t>Classification</a:t>
            </a:r>
            <a:endParaRPr lang="en-US" sz="2000" dirty="0"/>
          </a:p>
          <a:p>
            <a:endParaRPr lang="en-US" dirty="0"/>
          </a:p>
        </p:txBody>
      </p:sp>
    </p:spTree>
    <p:extLst>
      <p:ext uri="{BB962C8B-B14F-4D97-AF65-F5344CB8AC3E}">
        <p14:creationId xmlns:p14="http://schemas.microsoft.com/office/powerpoint/2010/main" val="21435624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58868-ABE4-8A24-3116-D26FB6FD4BD3}"/>
              </a:ext>
            </a:extLst>
          </p:cNvPr>
          <p:cNvSpPr>
            <a:spLocks noGrp="1"/>
          </p:cNvSpPr>
          <p:nvPr>
            <p:ph type="title"/>
          </p:nvPr>
        </p:nvSpPr>
        <p:spPr/>
        <p:txBody>
          <a:bodyPr/>
          <a:lstStyle/>
          <a:p>
            <a:r>
              <a:rPr lang="en-US" dirty="0"/>
              <a:t>Data </a:t>
            </a:r>
            <a:r>
              <a:rPr lang="en-US" dirty="0" err="1"/>
              <a:t>aCquisition</a:t>
            </a:r>
            <a:endParaRPr lang="en-US" dirty="0"/>
          </a:p>
        </p:txBody>
      </p:sp>
      <p:sp>
        <p:nvSpPr>
          <p:cNvPr id="3" name="Content Placeholder 2">
            <a:extLst>
              <a:ext uri="{FF2B5EF4-FFF2-40B4-BE49-F238E27FC236}">
                <a16:creationId xmlns:a16="http://schemas.microsoft.com/office/drawing/2014/main" id="{9BD307F8-5AB0-EF51-E958-AA55ED3C38EE}"/>
              </a:ext>
            </a:extLst>
          </p:cNvPr>
          <p:cNvSpPr>
            <a:spLocks noGrp="1"/>
          </p:cNvSpPr>
          <p:nvPr>
            <p:ph idx="1"/>
          </p:nvPr>
        </p:nvSpPr>
        <p:spPr/>
        <p:txBody>
          <a:bodyPr>
            <a:normAutofit/>
          </a:bodyPr>
          <a:lstStyle/>
          <a:p>
            <a:r>
              <a:rPr lang="en-US" sz="2000" dirty="0">
                <a:effectLst/>
                <a:ea typeface="Times New Roman" panose="02020603050405020304" pitchFamily="18" charset="0"/>
              </a:rPr>
              <a:t>The video is recorded using webcam (Sony CMU-BR300) and the frames are extracted and processed in a laptop. </a:t>
            </a:r>
          </a:p>
          <a:p>
            <a:r>
              <a:rPr lang="en-US" sz="2000" dirty="0">
                <a:effectLst/>
                <a:ea typeface="Times New Roman" panose="02020603050405020304" pitchFamily="18" charset="0"/>
              </a:rPr>
              <a:t>After extracting the frames, image processing techniques are applied on these 2D images. Presently, synthetic driver data has been generated. The volunteers are asked to look at the webcam with intermittent eye blinking, eye closing, yawning and head bending. The video is captured for 30 minutes duration</a:t>
            </a:r>
            <a:endParaRPr lang="en-US" sz="2000" dirty="0"/>
          </a:p>
          <a:p>
            <a:endParaRPr lang="en-US" dirty="0"/>
          </a:p>
        </p:txBody>
      </p:sp>
    </p:spTree>
    <p:extLst>
      <p:ext uri="{BB962C8B-B14F-4D97-AF65-F5344CB8AC3E}">
        <p14:creationId xmlns:p14="http://schemas.microsoft.com/office/powerpoint/2010/main" val="28818439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92861-A3BD-BC4A-8EF3-6663465731A6}"/>
              </a:ext>
            </a:extLst>
          </p:cNvPr>
          <p:cNvSpPr>
            <a:spLocks noGrp="1"/>
          </p:cNvSpPr>
          <p:nvPr>
            <p:ph type="title"/>
          </p:nvPr>
        </p:nvSpPr>
        <p:spPr/>
        <p:txBody>
          <a:bodyPr/>
          <a:lstStyle/>
          <a:p>
            <a:r>
              <a:rPr lang="en-US" dirty="0"/>
              <a:t>Face detection</a:t>
            </a:r>
          </a:p>
        </p:txBody>
      </p:sp>
      <p:sp>
        <p:nvSpPr>
          <p:cNvPr id="3" name="Content Placeholder 2">
            <a:extLst>
              <a:ext uri="{FF2B5EF4-FFF2-40B4-BE49-F238E27FC236}">
                <a16:creationId xmlns:a16="http://schemas.microsoft.com/office/drawing/2014/main" id="{D594CB5E-92AF-A5AC-5AE4-BEC4694332D3}"/>
              </a:ext>
            </a:extLst>
          </p:cNvPr>
          <p:cNvSpPr>
            <a:spLocks noGrp="1"/>
          </p:cNvSpPr>
          <p:nvPr>
            <p:ph idx="1"/>
          </p:nvPr>
        </p:nvSpPr>
        <p:spPr/>
        <p:txBody>
          <a:bodyPr>
            <a:normAutofit fontScale="70000" lnSpcReduction="20000"/>
          </a:bodyPr>
          <a:lstStyle/>
          <a:p>
            <a:r>
              <a:rPr lang="en-US" sz="2000" dirty="0">
                <a:effectLst/>
                <a:ea typeface="Times New Roman" panose="02020603050405020304" pitchFamily="18" charset="0"/>
              </a:rPr>
              <a:t> After extracting the frames, first the human faces are detected. Numerous online face detection algorithms are there. In this study, histogram of oriented gradients (HOG) and linear SVM method is used. </a:t>
            </a:r>
          </a:p>
          <a:p>
            <a:r>
              <a:rPr lang="en-US" sz="2000" dirty="0">
                <a:effectLst/>
                <a:ea typeface="Times New Roman" panose="02020603050405020304" pitchFamily="18" charset="0"/>
              </a:rPr>
              <a:t>In this method, positive samples of descriptors are computed on  them. Subsequently, negative samples (samples that do not contain the required object to be detected i.e., human face here) of same size are taken and HOG descriptors are calculated. </a:t>
            </a:r>
          </a:p>
          <a:p>
            <a:r>
              <a:rPr lang="en-US" sz="2000" dirty="0">
                <a:effectLst/>
                <a:ea typeface="Times New Roman" panose="02020603050405020304" pitchFamily="18" charset="0"/>
              </a:rPr>
              <a:t>Usually the number of negative samples is very greater than number of positive samples.  After obtaining the features for both the classes, a linear SVM is trained for the classification task.  To improve the accuracy of  VM, hard negative mining is used. In this method, after training, the classifier is tested on the labeled data and the false positive sample feature values are used again for training.</a:t>
            </a:r>
          </a:p>
          <a:p>
            <a:endParaRPr lang="en-US" dirty="0"/>
          </a:p>
        </p:txBody>
      </p:sp>
    </p:spTree>
    <p:extLst>
      <p:ext uri="{BB962C8B-B14F-4D97-AF65-F5344CB8AC3E}">
        <p14:creationId xmlns:p14="http://schemas.microsoft.com/office/powerpoint/2010/main" val="42800533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0A2FD-19DC-0798-3EB6-B37FEF30018C}"/>
              </a:ext>
            </a:extLst>
          </p:cNvPr>
          <p:cNvSpPr>
            <a:spLocks noGrp="1"/>
          </p:cNvSpPr>
          <p:nvPr>
            <p:ph type="title"/>
          </p:nvPr>
        </p:nvSpPr>
        <p:spPr/>
        <p:txBody>
          <a:bodyPr/>
          <a:lstStyle/>
          <a:p>
            <a:r>
              <a:rPr lang="en-US" dirty="0"/>
              <a:t>Facial Landmark marking </a:t>
            </a:r>
            <a:br>
              <a:rPr lang="en-US" sz="3200" b="1" dirty="0">
                <a:effectLst/>
                <a:latin typeface="Arial" panose="020B0604020202020204" pitchFamily="34"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6F14D818-F4F5-5852-389F-088548E8EF38}"/>
              </a:ext>
            </a:extLst>
          </p:cNvPr>
          <p:cNvSpPr>
            <a:spLocks noGrp="1"/>
          </p:cNvSpPr>
          <p:nvPr>
            <p:ph idx="1"/>
          </p:nvPr>
        </p:nvSpPr>
        <p:spPr/>
        <p:txBody>
          <a:bodyPr>
            <a:normAutofit fontScale="47500" lnSpcReduction="20000"/>
          </a:bodyPr>
          <a:lstStyle/>
          <a:p>
            <a:r>
              <a:rPr lang="en-US" sz="2900" dirty="0">
                <a:effectLst/>
                <a:ea typeface="Times New Roman" panose="02020603050405020304" pitchFamily="18" charset="0"/>
              </a:rPr>
              <a:t>After detecting the face, the next task is to find the locations of different facial features like the corners of the eyes and mouth, the tip of the nose and so on. Prior to that, the face images should be normalized in order to reduce the effect of distance from the camera, non-uniform illumination and varying image resolution.</a:t>
            </a:r>
          </a:p>
          <a:p>
            <a:r>
              <a:rPr lang="en-US" sz="2900" dirty="0">
                <a:effectLst/>
                <a:ea typeface="Times New Roman" panose="02020603050405020304" pitchFamily="18" charset="0"/>
              </a:rPr>
              <a:t>Therefore, the face image is resized to a width of 500 pixels and converted to grayscale image. After image normalization, ensemble of regression trees is used to estimate the landmark positions on face from a sparse subset of pixel intensities. In this method, the sum of square error loss is optimized using gradient boosting learning. Different priors are used to find different structures. Using this method, the boundary points of eyes, mouth and the central line of the nose are marked and the number of points for eye, mouth and nose. The red points are the detected landmarks for further processing.</a:t>
            </a:r>
          </a:p>
          <a:p>
            <a:endParaRPr lang="en-US" dirty="0"/>
          </a:p>
        </p:txBody>
      </p:sp>
    </p:spTree>
    <p:extLst>
      <p:ext uri="{BB962C8B-B14F-4D97-AF65-F5344CB8AC3E}">
        <p14:creationId xmlns:p14="http://schemas.microsoft.com/office/powerpoint/2010/main" val="2049791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EDBF7-B70F-059A-F2BE-5F7DB58CD644}"/>
              </a:ext>
            </a:extLst>
          </p:cNvPr>
          <p:cNvSpPr>
            <a:spLocks noGrp="1"/>
          </p:cNvSpPr>
          <p:nvPr>
            <p:ph type="title"/>
          </p:nvPr>
        </p:nvSpPr>
        <p:spPr/>
        <p:txBody>
          <a:bodyPr/>
          <a:lstStyle/>
          <a:p>
            <a:r>
              <a:rPr lang="en-US" dirty="0"/>
              <a:t>Feature</a:t>
            </a:r>
            <a:r>
              <a:rPr lang="en-US" sz="3200" b="1" dirty="0">
                <a:effectLst/>
                <a:latin typeface="Arial" panose="020B0604020202020204" pitchFamily="34" charset="0"/>
                <a:ea typeface="Times New Roman" panose="02020603050405020304" pitchFamily="18" charset="0"/>
              </a:rPr>
              <a:t> </a:t>
            </a:r>
            <a:r>
              <a:rPr lang="en-US" dirty="0"/>
              <a:t>Extraction</a:t>
            </a:r>
          </a:p>
        </p:txBody>
      </p:sp>
      <p:sp>
        <p:nvSpPr>
          <p:cNvPr id="3" name="Content Placeholder 2">
            <a:extLst>
              <a:ext uri="{FF2B5EF4-FFF2-40B4-BE49-F238E27FC236}">
                <a16:creationId xmlns:a16="http://schemas.microsoft.com/office/drawing/2014/main" id="{6C2D71DE-6F9A-EDBC-27A7-FC2976DC18CE}"/>
              </a:ext>
            </a:extLst>
          </p:cNvPr>
          <p:cNvSpPr>
            <a:spLocks noGrp="1"/>
          </p:cNvSpPr>
          <p:nvPr>
            <p:ph idx="1"/>
          </p:nvPr>
        </p:nvSpPr>
        <p:spPr/>
        <p:txBody>
          <a:bodyPr/>
          <a:lstStyle/>
          <a:p>
            <a:r>
              <a:rPr lang="en-US" dirty="0">
                <a:ea typeface="Times New Roman" panose="02020603050405020304" pitchFamily="18" charset="0"/>
              </a:rPr>
              <a:t>After </a:t>
            </a:r>
            <a:r>
              <a:rPr lang="en-US" sz="2000" dirty="0">
                <a:effectLst/>
                <a:ea typeface="Times New Roman" panose="02020603050405020304" pitchFamily="18" charset="0"/>
              </a:rPr>
              <a:t>detecting the facial landmarks, the features are computed as described below. Eye aspect ratio (EAR): From the eye corner points,  the eye aspect ratio is calculated as the ratio of height and width of the eye </a:t>
            </a:r>
          </a:p>
          <a:p>
            <a:endParaRPr lang="en-US" dirty="0"/>
          </a:p>
        </p:txBody>
      </p:sp>
    </p:spTree>
    <p:extLst>
      <p:ext uri="{BB962C8B-B14F-4D97-AF65-F5344CB8AC3E}">
        <p14:creationId xmlns:p14="http://schemas.microsoft.com/office/powerpoint/2010/main" val="1183545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1BD10-5470-13B4-0361-3FE9A6F31BDD}"/>
              </a:ext>
            </a:extLst>
          </p:cNvPr>
          <p:cNvSpPr>
            <a:spLocks noGrp="1"/>
          </p:cNvSpPr>
          <p:nvPr>
            <p:ph type="title"/>
          </p:nvPr>
        </p:nvSpPr>
        <p:spPr/>
        <p:txBody>
          <a:bodyPr/>
          <a:lstStyle/>
          <a:p>
            <a:r>
              <a:rPr lang="en-US" dirty="0" err="1"/>
              <a:t>CLassification</a:t>
            </a:r>
            <a:endParaRPr lang="en-US" dirty="0"/>
          </a:p>
        </p:txBody>
      </p:sp>
      <p:sp>
        <p:nvSpPr>
          <p:cNvPr id="3" name="Content Placeholder 2">
            <a:extLst>
              <a:ext uri="{FF2B5EF4-FFF2-40B4-BE49-F238E27FC236}">
                <a16:creationId xmlns:a16="http://schemas.microsoft.com/office/drawing/2014/main" id="{9006B4CD-8876-91D2-21B2-478D1E4F663C}"/>
              </a:ext>
            </a:extLst>
          </p:cNvPr>
          <p:cNvSpPr>
            <a:spLocks noGrp="1"/>
          </p:cNvSpPr>
          <p:nvPr>
            <p:ph idx="1"/>
          </p:nvPr>
        </p:nvSpPr>
        <p:spPr/>
        <p:txBody>
          <a:bodyPr>
            <a:normAutofit fontScale="70000" lnSpcReduction="20000"/>
          </a:bodyPr>
          <a:lstStyle/>
          <a:p>
            <a:r>
              <a:rPr lang="en-US" sz="2000" dirty="0">
                <a:effectLst/>
                <a:ea typeface="Times New Roman" panose="02020603050405020304" pitchFamily="18" charset="0"/>
              </a:rPr>
              <a:t>As the size of eye can vary from person to person, this initial setup for each person will reduce this effect. Similarly, for calculating threshold of MOR, since the mouth may not be open to its maximum in initial frames (setup phase) so the threshold is taken experimentally from the observations. If the test value is greater than this threshold then yawn (i.e., drowsiness) is detected.</a:t>
            </a:r>
          </a:p>
          <a:p>
            <a:r>
              <a:rPr lang="en-US" sz="2000" dirty="0">
                <a:effectLst/>
                <a:ea typeface="Times New Roman" panose="02020603050405020304" pitchFamily="18" charset="0"/>
              </a:rPr>
              <a:t>Head bending feature is used to find the angle made by head with respect to vertical axis in terms of ratio of projected nose lengths. Normally, NLR has values rom 0.9 to 1.1 for normal upright position of head and it increases or decreases when head bends down or up in the state of drowsiness. The average nose length is computed as the average  of the nose lengths in the setup phase assuming that no head bending is there. After computing the threshold values, the system is used for testing.</a:t>
            </a:r>
          </a:p>
          <a:p>
            <a:r>
              <a:rPr lang="en-US" sz="2000" dirty="0">
                <a:effectLst/>
                <a:ea typeface="Times New Roman" panose="02020603050405020304" pitchFamily="18" charset="0"/>
              </a:rPr>
              <a:t>The system detects the drowsiness if in a test frame drowsiness is detected for at least one feature. </a:t>
            </a:r>
            <a:endParaRPr lang="en-US" dirty="0"/>
          </a:p>
        </p:txBody>
      </p:sp>
    </p:spTree>
    <p:extLst>
      <p:ext uri="{BB962C8B-B14F-4D97-AF65-F5344CB8AC3E}">
        <p14:creationId xmlns:p14="http://schemas.microsoft.com/office/powerpoint/2010/main" val="1297010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br>
              <a:rPr lang="en-US" dirty="0"/>
            </a:br>
            <a:r>
              <a:rPr lang="en-US" dirty="0"/>
              <a:t>Abstract :</a:t>
            </a:r>
          </a:p>
        </p:txBody>
      </p:sp>
      <p:sp>
        <p:nvSpPr>
          <p:cNvPr id="3" name="Content Placeholder 2"/>
          <p:cNvSpPr>
            <a:spLocks noGrp="1"/>
          </p:cNvSpPr>
          <p:nvPr>
            <p:ph idx="1"/>
          </p:nvPr>
        </p:nvSpPr>
        <p:spPr/>
        <p:txBody>
          <a:bodyPr>
            <a:normAutofit fontScale="85000" lnSpcReduction="10000"/>
          </a:bodyPr>
          <a:lstStyle/>
          <a:p>
            <a:r>
              <a:rPr lang="en-US" dirty="0"/>
              <a:t>The purpose of this project is to detect the drowsiness in the face of the drivers thereby to prevent accidents.</a:t>
            </a:r>
          </a:p>
          <a:p>
            <a:r>
              <a:rPr lang="en-US" dirty="0"/>
              <a:t>This project is a safety technology that helps to prevent  accidents that are caused when the drivers fell asleep while driving.</a:t>
            </a:r>
          </a:p>
          <a:p>
            <a:r>
              <a:rPr lang="en-US" dirty="0"/>
              <a:t>It works based on the facial features such as eye blinks, head movements and yawning.</a:t>
            </a:r>
          </a:p>
          <a:p>
            <a:r>
              <a:rPr lang="en-US" dirty="0"/>
              <a:t>The main objective of this project is to build a drowsiness detection system that will detect the eyes of the driver and alert him with an alarm sound if his eyes are closed for few seconds while driving.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C4BE3-85F0-CD51-97C6-B36C3F980D13}"/>
              </a:ext>
            </a:extLst>
          </p:cNvPr>
          <p:cNvSpPr>
            <a:spLocks noGrp="1"/>
          </p:cNvSpPr>
          <p:nvPr>
            <p:ph type="title"/>
          </p:nvPr>
        </p:nvSpPr>
        <p:spPr/>
        <p:txBody>
          <a:bodyPr/>
          <a:lstStyle/>
          <a:p>
            <a:r>
              <a:rPr lang="en-US" dirty="0"/>
              <a:t>EXECUTION</a:t>
            </a:r>
          </a:p>
        </p:txBody>
      </p:sp>
      <p:sp>
        <p:nvSpPr>
          <p:cNvPr id="3" name="Content Placeholder 2">
            <a:extLst>
              <a:ext uri="{FF2B5EF4-FFF2-40B4-BE49-F238E27FC236}">
                <a16:creationId xmlns:a16="http://schemas.microsoft.com/office/drawing/2014/main" id="{1683FFE8-D6C0-B42E-8C0C-F5C85C247BCA}"/>
              </a:ext>
            </a:extLst>
          </p:cNvPr>
          <p:cNvSpPr>
            <a:spLocks noGrp="1"/>
          </p:cNvSpPr>
          <p:nvPr>
            <p:ph idx="1"/>
          </p:nvPr>
        </p:nvSpPr>
        <p:spPr/>
        <p:txBody>
          <a:bodyPr/>
          <a:lstStyle/>
          <a:p>
            <a:r>
              <a:rPr lang="en-US" dirty="0"/>
              <a:t>To run this project, double click on ‘</a:t>
            </a:r>
            <a:r>
              <a:rPr lang="en-US" dirty="0" err="1"/>
              <a:t>run.bat</a:t>
            </a:r>
            <a:r>
              <a:rPr lang="en-US" dirty="0"/>
              <a:t>’ file to get below screen</a:t>
            </a:r>
          </a:p>
          <a:p>
            <a:endParaRPr lang="en-US" dirty="0"/>
          </a:p>
        </p:txBody>
      </p:sp>
      <p:pic>
        <p:nvPicPr>
          <p:cNvPr id="4" name="Picture 3">
            <a:extLst>
              <a:ext uri="{FF2B5EF4-FFF2-40B4-BE49-F238E27FC236}">
                <a16:creationId xmlns:a16="http://schemas.microsoft.com/office/drawing/2014/main" id="{31CBB91A-1BBE-1D64-7F77-3AFB1839DCF0}"/>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1981200" y="2971801"/>
            <a:ext cx="3505200" cy="2656524"/>
          </a:xfrm>
          <a:prstGeom prst="rect">
            <a:avLst/>
          </a:prstGeom>
          <a:noFill/>
        </p:spPr>
      </p:pic>
    </p:spTree>
    <p:extLst>
      <p:ext uri="{BB962C8B-B14F-4D97-AF65-F5344CB8AC3E}">
        <p14:creationId xmlns:p14="http://schemas.microsoft.com/office/powerpoint/2010/main" val="6470190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a:t>
            </a:r>
          </a:p>
        </p:txBody>
      </p:sp>
      <p:sp>
        <p:nvSpPr>
          <p:cNvPr id="3" name="Content Placeholder 2"/>
          <p:cNvSpPr>
            <a:spLocks noGrp="1"/>
          </p:cNvSpPr>
          <p:nvPr>
            <p:ph idx="1"/>
          </p:nvPr>
        </p:nvSpPr>
        <p:spPr/>
        <p:txBody>
          <a:bodyPr/>
          <a:lstStyle/>
          <a:p>
            <a:r>
              <a:rPr lang="en-US" dirty="0"/>
              <a:t>Click on ‘Start </a:t>
            </a:r>
            <a:r>
              <a:rPr lang="en-US" dirty="0" err="1"/>
              <a:t>Behaviour</a:t>
            </a:r>
            <a:r>
              <a:rPr lang="en-US" dirty="0"/>
              <a:t> Monitoring Using Webcam’ button to connect application with the webcam, after clicking button we get web cam streaming.</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picture containing text, person, indoor, male&#10;&#10;Description automatically generated">
            <a:extLst>
              <a:ext uri="{FF2B5EF4-FFF2-40B4-BE49-F238E27FC236}">
                <a16:creationId xmlns:a16="http://schemas.microsoft.com/office/drawing/2014/main" id="{F856F2F4-B255-7E1C-309E-6335FB631F2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33600" y="1984780"/>
            <a:ext cx="4876800" cy="3480983"/>
          </a:xfrm>
          <a:prstGeom prst="rect">
            <a:avLst/>
          </a:prstGeom>
        </p:spPr>
      </p:pic>
    </p:spTree>
    <p:extLst>
      <p:ext uri="{BB962C8B-B14F-4D97-AF65-F5344CB8AC3E}">
        <p14:creationId xmlns:p14="http://schemas.microsoft.com/office/powerpoint/2010/main" val="17980983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a:t>
            </a:r>
          </a:p>
        </p:txBody>
      </p:sp>
      <p:sp>
        <p:nvSpPr>
          <p:cNvPr id="3" name="Content Placeholder 2"/>
          <p:cNvSpPr>
            <a:spLocks noGrp="1"/>
          </p:cNvSpPr>
          <p:nvPr>
            <p:ph idx="1"/>
          </p:nvPr>
        </p:nvSpPr>
        <p:spPr/>
        <p:txBody>
          <a:bodyPr>
            <a:normAutofit/>
          </a:bodyPr>
          <a:lstStyle/>
          <a:p>
            <a:r>
              <a:rPr lang="en-US" dirty="0"/>
              <a:t>Application monitors all frames to see person’s eyes are open or not, if closed we get below message</a:t>
            </a:r>
          </a:p>
          <a:p>
            <a:r>
              <a:rPr lang="en-US" dirty="0"/>
              <a:t>Eyes closed – EAR , MAR</a:t>
            </a:r>
          </a:p>
          <a:p>
            <a:endParaRPr lang="en-US" dirty="0"/>
          </a:p>
          <a:p>
            <a:pPr marL="0" indent="0">
              <a:buNone/>
            </a:pP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with medium confidence">
            <a:extLst>
              <a:ext uri="{FF2B5EF4-FFF2-40B4-BE49-F238E27FC236}">
                <a16:creationId xmlns:a16="http://schemas.microsoft.com/office/drawing/2014/main" id="{808D4FB0-2399-539D-E4A5-1EB82EB6419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62819" y="2016125"/>
            <a:ext cx="5576182" cy="3436640"/>
          </a:xfrm>
        </p:spPr>
      </p:pic>
    </p:spTree>
    <p:extLst>
      <p:ext uri="{BB962C8B-B14F-4D97-AF65-F5344CB8AC3E}">
        <p14:creationId xmlns:p14="http://schemas.microsoft.com/office/powerpoint/2010/main" val="28170387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picture containing text, person, person, indoor&#10;&#10;Description automatically generated">
            <a:extLst>
              <a:ext uri="{FF2B5EF4-FFF2-40B4-BE49-F238E27FC236}">
                <a16:creationId xmlns:a16="http://schemas.microsoft.com/office/drawing/2014/main" id="{5BA7D0B3-5D99-8019-0DE8-04F7A2729E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09800" y="2057400"/>
            <a:ext cx="4953000" cy="3560763"/>
          </a:xfrm>
          <a:prstGeom prst="rect">
            <a:avLst/>
          </a:prstGeom>
        </p:spPr>
      </p:pic>
    </p:spTree>
    <p:extLst>
      <p:ext uri="{BB962C8B-B14F-4D97-AF65-F5344CB8AC3E}">
        <p14:creationId xmlns:p14="http://schemas.microsoft.com/office/powerpoint/2010/main" val="14087784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 :</a:t>
            </a:r>
          </a:p>
        </p:txBody>
      </p:sp>
      <p:sp>
        <p:nvSpPr>
          <p:cNvPr id="3" name="Content Placeholder 2"/>
          <p:cNvSpPr>
            <a:spLocks noGrp="1"/>
          </p:cNvSpPr>
          <p:nvPr>
            <p:ph idx="1"/>
          </p:nvPr>
        </p:nvSpPr>
        <p:spPr/>
        <p:txBody>
          <a:bodyPr>
            <a:normAutofit/>
          </a:bodyPr>
          <a:lstStyle/>
          <a:p>
            <a:r>
              <a:rPr lang="en-US" dirty="0"/>
              <a:t>Similarly, if mouth starts yawn then we get an alert message as shown below </a:t>
            </a:r>
          </a:p>
        </p:txBody>
      </p:sp>
      <p:pic>
        <p:nvPicPr>
          <p:cNvPr id="7" name="Picture 6" descr="Graphical user interface&#10;&#10;Description automatically generated">
            <a:extLst>
              <a:ext uri="{FF2B5EF4-FFF2-40B4-BE49-F238E27FC236}">
                <a16:creationId xmlns:a16="http://schemas.microsoft.com/office/drawing/2014/main" id="{EE7C7284-3C48-B9A2-391C-A738A2A960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4581" y="2895600"/>
            <a:ext cx="4414838" cy="30480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t>
            </a:r>
          </a:p>
        </p:txBody>
      </p:sp>
      <p:sp>
        <p:nvSpPr>
          <p:cNvPr id="3" name="Content Placeholder 2"/>
          <p:cNvSpPr>
            <a:spLocks noGrp="1"/>
          </p:cNvSpPr>
          <p:nvPr>
            <p:ph idx="1"/>
          </p:nvPr>
        </p:nvSpPr>
        <p:spPr/>
        <p:txBody>
          <a:bodyPr>
            <a:normAutofit fontScale="92500" lnSpcReduction="20000"/>
          </a:bodyPr>
          <a:lstStyle/>
          <a:p>
            <a:pPr marL="0" marR="469900" algn="just">
              <a:spcBef>
                <a:spcPts val="0"/>
              </a:spcBef>
              <a:spcAft>
                <a:spcPts val="0"/>
              </a:spcAft>
            </a:pPr>
            <a:r>
              <a:rPr lang="en-US" sz="2000" dirty="0">
                <a:effectLst/>
                <a:ea typeface="Times New Roman" panose="02020603050405020304" pitchFamily="18" charset="0"/>
              </a:rPr>
              <a:t>In this project, a low cost, real time driver drowsiness monitoring system has been proposed based on visual behavior</a:t>
            </a:r>
            <a:r>
              <a:rPr lang="en-US" sz="2000" dirty="0">
                <a:ea typeface="Times New Roman" panose="02020603050405020304" pitchFamily="18" charset="0"/>
              </a:rPr>
              <a:t> </a:t>
            </a:r>
            <a:r>
              <a:rPr lang="en-US" sz="2000" dirty="0">
                <a:effectLst/>
                <a:ea typeface="Times New Roman" panose="02020603050405020304" pitchFamily="18" charset="0"/>
              </a:rPr>
              <a:t>and machine learning. Here, visual behavior features like eye aspect ratio, mouth opening ratio and nose length ratio are computed from the streaming video, captured by a webcam. </a:t>
            </a:r>
          </a:p>
          <a:p>
            <a:pPr marL="0" marR="469900" algn="just">
              <a:spcBef>
                <a:spcPts val="0"/>
              </a:spcBef>
              <a:spcAft>
                <a:spcPts val="0"/>
              </a:spcAft>
            </a:pPr>
            <a:r>
              <a:rPr lang="en-US" sz="2000" dirty="0">
                <a:effectLst/>
                <a:ea typeface="Times New Roman" panose="02020603050405020304" pitchFamily="18" charset="0"/>
              </a:rPr>
              <a:t>An adaptive thresholding technique has been developed to detect driver drowsiness in real time. Also, the system will be implemented in hardware to make it portable for car system and pilot study on drivers will be carried out to validate the </a:t>
            </a:r>
            <a:r>
              <a:rPr lang="en-US" sz="2000">
                <a:effectLst/>
                <a:ea typeface="Times New Roman" panose="02020603050405020304" pitchFamily="18" charset="0"/>
              </a:rPr>
              <a:t>developed system.</a:t>
            </a:r>
            <a:endParaRPr lang="en-US" sz="3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a:t>
            </a:r>
          </a:p>
        </p:txBody>
      </p:sp>
      <p:sp>
        <p:nvSpPr>
          <p:cNvPr id="3" name="Content Placeholder 2"/>
          <p:cNvSpPr>
            <a:spLocks noGrp="1"/>
          </p:cNvSpPr>
          <p:nvPr>
            <p:ph idx="1"/>
          </p:nvPr>
        </p:nvSpPr>
        <p:spPr/>
        <p:txBody>
          <a:bodyPr>
            <a:normAutofit fontScale="92500" lnSpcReduction="10000"/>
          </a:bodyPr>
          <a:lstStyle/>
          <a:p>
            <a:r>
              <a:rPr lang="en-US" dirty="0"/>
              <a:t>The aim of this project is to develop a prototype drowsiness detection system.</a:t>
            </a:r>
          </a:p>
          <a:p>
            <a:r>
              <a:rPr lang="en-US" dirty="0"/>
              <a:t>The focus is on designing a system that will accurately monitor the open or closed state of the driver’s eyes in real-time.</a:t>
            </a:r>
          </a:p>
          <a:p>
            <a:r>
              <a:rPr lang="en-US" dirty="0"/>
              <a:t>A method for detecting drowsiness in drivers is developed by using a camera that point directly towards the drivers face and capture for the real time image.</a:t>
            </a:r>
          </a:p>
          <a:p>
            <a:r>
              <a:rPr lang="en-US" dirty="0"/>
              <a:t>Once the image is captured, monitoring the face region and eyes in order to detect drowsiness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a:t>
            </a:r>
          </a:p>
        </p:txBody>
      </p:sp>
      <p:sp>
        <p:nvSpPr>
          <p:cNvPr id="3" name="Content Placeholder 2"/>
          <p:cNvSpPr>
            <a:spLocks noGrp="1"/>
          </p:cNvSpPr>
          <p:nvPr>
            <p:ph idx="1"/>
          </p:nvPr>
        </p:nvSpPr>
        <p:spPr/>
        <p:txBody>
          <a:bodyPr>
            <a:normAutofit fontScale="92500" lnSpcReduction="10000"/>
          </a:bodyPr>
          <a:lstStyle/>
          <a:p>
            <a:r>
              <a:rPr lang="en-US" dirty="0"/>
              <a:t>Webcam to capture images of the driver</a:t>
            </a:r>
          </a:p>
          <a:p>
            <a:r>
              <a:rPr lang="en-US" dirty="0"/>
              <a:t>Python </a:t>
            </a:r>
          </a:p>
          <a:p>
            <a:r>
              <a:rPr lang="en-US" dirty="0" err="1"/>
              <a:t>Opencv</a:t>
            </a:r>
            <a:r>
              <a:rPr lang="en-US" dirty="0"/>
              <a:t> : It is an open source library for computer vision and image processing tasks in machine learning.</a:t>
            </a:r>
          </a:p>
          <a:p>
            <a:r>
              <a:rPr lang="en-US" dirty="0" err="1"/>
              <a:t>Tkinter</a:t>
            </a:r>
            <a:r>
              <a:rPr lang="en-US" dirty="0"/>
              <a:t>: It is a python binding to the Tk GUI tool kit</a:t>
            </a:r>
          </a:p>
          <a:p>
            <a:r>
              <a:rPr lang="en-US" dirty="0" err="1"/>
              <a:t>Dlib</a:t>
            </a:r>
            <a:r>
              <a:rPr lang="en-US" dirty="0"/>
              <a:t> : Toolkit for making real world machine learning and data analysis applications using C++</a:t>
            </a:r>
          </a:p>
          <a:p>
            <a:r>
              <a:rPr lang="en-US" dirty="0" err="1"/>
              <a:t>Playsound</a:t>
            </a:r>
            <a:r>
              <a:rPr lang="en-US" dirty="0"/>
              <a:t> : we used it to produce the alarm or alert sound.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Modules :</a:t>
            </a:r>
          </a:p>
        </p:txBody>
      </p:sp>
      <p:sp>
        <p:nvSpPr>
          <p:cNvPr id="3" name="Content Placeholder 2"/>
          <p:cNvSpPr>
            <a:spLocks noGrp="1"/>
          </p:cNvSpPr>
          <p:nvPr>
            <p:ph idx="1"/>
          </p:nvPr>
        </p:nvSpPr>
        <p:spPr/>
        <p:txBody>
          <a:bodyPr>
            <a:normAutofit lnSpcReduction="10000"/>
          </a:bodyPr>
          <a:lstStyle/>
          <a:p>
            <a:r>
              <a:rPr lang="en-US" dirty="0"/>
              <a:t>Open </a:t>
            </a:r>
            <a:r>
              <a:rPr lang="en-US" dirty="0" err="1"/>
              <a:t>cv</a:t>
            </a:r>
            <a:r>
              <a:rPr lang="en-US" dirty="0"/>
              <a:t> </a:t>
            </a:r>
          </a:p>
          <a:p>
            <a:r>
              <a:rPr lang="en-US" dirty="0" err="1"/>
              <a:t>TKinter</a:t>
            </a:r>
            <a:endParaRPr lang="en-US" dirty="0"/>
          </a:p>
          <a:p>
            <a:r>
              <a:rPr lang="en-US" dirty="0" err="1"/>
              <a:t>Dlib</a:t>
            </a:r>
            <a:endParaRPr lang="en-US" dirty="0"/>
          </a:p>
          <a:p>
            <a:r>
              <a:rPr lang="en-US" dirty="0"/>
              <a:t>PIP allows you to install and manage packages that are not part of the python standard library</a:t>
            </a:r>
          </a:p>
          <a:p>
            <a:r>
              <a:rPr lang="en-US" dirty="0"/>
              <a:t>We have used </a:t>
            </a:r>
            <a:r>
              <a:rPr lang="en-US" dirty="0" err="1"/>
              <a:t>opencv</a:t>
            </a:r>
            <a:r>
              <a:rPr lang="en-US" dirty="0"/>
              <a:t> library for face and eye detection, </a:t>
            </a:r>
            <a:r>
              <a:rPr lang="en-US" dirty="0" err="1"/>
              <a:t>tkinter</a:t>
            </a:r>
            <a:r>
              <a:rPr lang="en-US" dirty="0"/>
              <a:t> to build our GUI model, </a:t>
            </a:r>
            <a:r>
              <a:rPr lang="en-US" dirty="0" err="1"/>
              <a:t>dlib</a:t>
            </a:r>
            <a:r>
              <a:rPr lang="en-US" dirty="0"/>
              <a:t> for analysis and finally play sound to play alarm sound.</a:t>
            </a: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 :</a:t>
            </a:r>
          </a:p>
        </p:txBody>
      </p:sp>
      <p:sp>
        <p:nvSpPr>
          <p:cNvPr id="3" name="Content Placeholder 2"/>
          <p:cNvSpPr>
            <a:spLocks noGrp="1"/>
          </p:cNvSpPr>
          <p:nvPr>
            <p:ph idx="1"/>
          </p:nvPr>
        </p:nvSpPr>
        <p:spPr/>
        <p:txBody>
          <a:bodyPr>
            <a:normAutofit lnSpcReduction="10000"/>
          </a:bodyPr>
          <a:lstStyle/>
          <a:p>
            <a:pPr fontAlgn="base">
              <a:lnSpc>
                <a:spcPct val="150000"/>
              </a:lnSpc>
            </a:pPr>
            <a:r>
              <a:rPr lang="en-US" b="1" dirty="0"/>
              <a:t>Step1 </a:t>
            </a:r>
            <a:r>
              <a:rPr lang="en-US" dirty="0"/>
              <a:t>- Take image as input from a camera.</a:t>
            </a:r>
          </a:p>
          <a:p>
            <a:pPr fontAlgn="base"/>
            <a:r>
              <a:rPr lang="en-US" b="1" dirty="0"/>
              <a:t>Step 2 –</a:t>
            </a:r>
            <a:r>
              <a:rPr lang="en-US" dirty="0"/>
              <a:t> Detect the face in the image and create a Region of Interest (ROI).</a:t>
            </a:r>
          </a:p>
          <a:p>
            <a:pPr fontAlgn="base"/>
            <a:r>
              <a:rPr lang="en-US" b="1" dirty="0"/>
              <a:t>Step 3 –</a:t>
            </a:r>
            <a:r>
              <a:rPr lang="en-US" dirty="0"/>
              <a:t> Detect the eyes from ROI and feed it to the classifier</a:t>
            </a:r>
          </a:p>
          <a:p>
            <a:pPr fontAlgn="base"/>
            <a:r>
              <a:rPr lang="en-US" b="1" dirty="0"/>
              <a:t>Step 4 –</a:t>
            </a:r>
            <a:r>
              <a:rPr lang="en-US" dirty="0"/>
              <a:t> Classifier will categorize whether eyes are open or closed</a:t>
            </a:r>
          </a:p>
          <a:p>
            <a:pPr fontAlgn="base"/>
            <a:r>
              <a:rPr lang="en-US" b="1" dirty="0"/>
              <a:t>Step 5 –</a:t>
            </a:r>
            <a:r>
              <a:rPr lang="en-US" dirty="0"/>
              <a:t> check whether the person is drowsy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 chart :</a:t>
            </a:r>
          </a:p>
        </p:txBody>
      </p:sp>
      <p:sp>
        <p:nvSpPr>
          <p:cNvPr id="3" name="Content Placeholder 2"/>
          <p:cNvSpPr>
            <a:spLocks noGrp="1"/>
          </p:cNvSpPr>
          <p:nvPr>
            <p:ph idx="1"/>
          </p:nvPr>
        </p:nvSpPr>
        <p:spPr/>
        <p:txBody>
          <a:bodyPr>
            <a:normAutofit fontScale="77500" lnSpcReduction="20000"/>
          </a:bodyPr>
          <a:lstStyle/>
          <a:p>
            <a:r>
              <a:rPr lang="en-US" dirty="0"/>
              <a:t>We have a simple flowchart showing how this system works,</a:t>
            </a:r>
          </a:p>
          <a:p>
            <a:r>
              <a:rPr lang="en-US" dirty="0"/>
              <a:t>Starting with image captured by the webcam taken as input</a:t>
            </a:r>
          </a:p>
          <a:p>
            <a:r>
              <a:rPr lang="en-US" dirty="0"/>
              <a:t>ROI is nothing but Region of interest that is driver’s eyes then eyes are detected</a:t>
            </a:r>
          </a:p>
          <a:p>
            <a:pPr>
              <a:buNone/>
            </a:pPr>
            <a:r>
              <a:rPr lang="en-US" dirty="0"/>
              <a:t>IF there is a decision making statement if the eyes are open then we have no issues. Retakes the image as input and repeats the process from start</a:t>
            </a:r>
          </a:p>
          <a:p>
            <a:pPr>
              <a:buNone/>
            </a:pPr>
            <a:r>
              <a:rPr lang="en-US" dirty="0"/>
              <a:t>ELSE IF the driver’s eye is closed this is where our detection system detects the drowsiness calculates the drowsiness based on his eyes and gives him a message. if the driver yawns, it gives an alert, else it means the driver is enough active to drive and starts the process from start from taking input as image.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Files:</a:t>
            </a:r>
          </a:p>
        </p:txBody>
      </p:sp>
      <p:sp>
        <p:nvSpPr>
          <p:cNvPr id="3" name="Content Placeholder 2"/>
          <p:cNvSpPr>
            <a:spLocks noGrp="1"/>
          </p:cNvSpPr>
          <p:nvPr>
            <p:ph idx="1"/>
          </p:nvPr>
        </p:nvSpPr>
        <p:spPr/>
        <p:txBody>
          <a:bodyPr>
            <a:normAutofit/>
          </a:bodyPr>
          <a:lstStyle/>
          <a:p>
            <a:r>
              <a:rPr lang="en-US" dirty="0"/>
              <a:t>The driver drowsiness folder contains our model file </a:t>
            </a:r>
            <a:r>
              <a:rPr lang="en-US" dirty="0" err="1"/>
              <a:t>sound.wav</a:t>
            </a:r>
            <a:r>
              <a:rPr lang="en-US" dirty="0"/>
              <a:t> file that consists of an audio clip which is played when the drives feels drowsy.</a:t>
            </a:r>
          </a:p>
          <a:p>
            <a:r>
              <a:rPr lang="en-US" dirty="0" err="1"/>
              <a:t>drowsinessdetector.py</a:t>
            </a:r>
            <a:r>
              <a:rPr lang="en-US" dirty="0"/>
              <a:t> file contains the program from which we built the model using SVM classifier.  We can also see </a:t>
            </a:r>
            <a:r>
              <a:rPr lang="en-US" dirty="0" err="1"/>
              <a:t>run.bat</a:t>
            </a:r>
            <a:r>
              <a:rPr lang="en-US" dirty="0"/>
              <a:t> is the main file of our project, to start our process we have to run this file.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 Functions:</a:t>
            </a:r>
          </a:p>
        </p:txBody>
      </p:sp>
      <p:sp>
        <p:nvSpPr>
          <p:cNvPr id="3" name="Content Placeholder 2"/>
          <p:cNvSpPr>
            <a:spLocks noGrp="1"/>
          </p:cNvSpPr>
          <p:nvPr>
            <p:ph idx="1"/>
          </p:nvPr>
        </p:nvSpPr>
        <p:spPr/>
        <p:txBody>
          <a:bodyPr/>
          <a:lstStyle/>
          <a:p>
            <a:r>
              <a:rPr lang="en-US" dirty="0"/>
              <a:t>Import functions are used to get access the code in a module from  another module by the process of importing it. The code which we importing might be from user defined library or from built in libraries.</a:t>
            </a:r>
          </a:p>
          <a:p>
            <a:r>
              <a:rPr lang="en-US" dirty="0" err="1"/>
              <a:t>Tkinter</a:t>
            </a:r>
            <a:r>
              <a:rPr lang="en-US" dirty="0"/>
              <a:t> and </a:t>
            </a:r>
            <a:r>
              <a:rPr lang="en-US" dirty="0" err="1"/>
              <a:t>Imutils</a:t>
            </a:r>
            <a:r>
              <a:rPr lang="en-US" dirty="0"/>
              <a:t>, </a:t>
            </a:r>
            <a:r>
              <a:rPr lang="en-US" dirty="0" err="1"/>
              <a:t>dlib</a:t>
            </a:r>
            <a:r>
              <a:rPr lang="en-US" dirty="0"/>
              <a:t>, cv2, </a:t>
            </a:r>
            <a:r>
              <a:rPr lang="en-US" dirty="0" err="1"/>
              <a:t>numpy</a:t>
            </a:r>
            <a:r>
              <a:rPr lang="en-US" dirty="0"/>
              <a:t> are the different libraries that we used in this project.</a:t>
            </a:r>
          </a:p>
        </p:txBody>
      </p:sp>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{FE3BAEA7-0379-7C47-885D-86A88274CD21}tf10001119_mac</Template>
  <TotalTime>378</TotalTime>
  <Words>1587</Words>
  <Application>Microsoft Macintosh PowerPoint</Application>
  <PresentationFormat>On-screen Show (4:3)</PresentationFormat>
  <Paragraphs>90</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Gill Sans MT</vt:lpstr>
      <vt:lpstr>Times New Roman</vt:lpstr>
      <vt:lpstr>Gallery</vt:lpstr>
      <vt:lpstr>Driver Drowsiness Monitoring System using Visual Behavior</vt:lpstr>
      <vt:lpstr> Abstract :</vt:lpstr>
      <vt:lpstr>Introduction :</vt:lpstr>
      <vt:lpstr>Requirements :</vt:lpstr>
      <vt:lpstr>Modules :</vt:lpstr>
      <vt:lpstr>Algorithm :</vt:lpstr>
      <vt:lpstr>Flow chart :</vt:lpstr>
      <vt:lpstr>Files:</vt:lpstr>
      <vt:lpstr>Import Functions:</vt:lpstr>
      <vt:lpstr>UML diagram</vt:lpstr>
      <vt:lpstr>Class diagram </vt:lpstr>
      <vt:lpstr>Activity diagram</vt:lpstr>
      <vt:lpstr>Hardware &amp; SOFTWARE requirements</vt:lpstr>
      <vt:lpstr>MODULES</vt:lpstr>
      <vt:lpstr>Data aCquisition</vt:lpstr>
      <vt:lpstr>Face detection</vt:lpstr>
      <vt:lpstr>Facial Landmark marking  </vt:lpstr>
      <vt:lpstr>Feature Extraction</vt:lpstr>
      <vt:lpstr>CLassification</vt:lpstr>
      <vt:lpstr>EXECUTION</vt:lpstr>
      <vt:lpstr>Step 1</vt:lpstr>
      <vt:lpstr>PowerPoint Presentation</vt:lpstr>
      <vt:lpstr>Step 2 :</vt:lpstr>
      <vt:lpstr>PowerPoint Presentation</vt:lpstr>
      <vt:lpstr>PowerPoint Presentation</vt:lpstr>
      <vt:lpstr>Step 3 :</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harr</dc:creator>
  <cp:lastModifiedBy>Indarapu, Sreelekha (UMKC-Student)</cp:lastModifiedBy>
  <cp:revision>12</cp:revision>
  <dcterms:created xsi:type="dcterms:W3CDTF">2021-06-26T07:06:17Z</dcterms:created>
  <dcterms:modified xsi:type="dcterms:W3CDTF">2022-11-15T05:26:22Z</dcterms:modified>
</cp:coreProperties>
</file>

<file path=docProps/thumbnail.jpeg>
</file>